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2" r:id="rId2"/>
  </p:sldMasterIdLst>
  <p:notesMasterIdLst>
    <p:notesMasterId r:id="rId38"/>
  </p:notesMasterIdLst>
  <p:sldIdLst>
    <p:sldId id="782" r:id="rId3"/>
    <p:sldId id="1244" r:id="rId4"/>
    <p:sldId id="1146" r:id="rId5"/>
    <p:sldId id="305" r:id="rId6"/>
    <p:sldId id="1209" r:id="rId7"/>
    <p:sldId id="1210" r:id="rId8"/>
    <p:sldId id="1211" r:id="rId9"/>
    <p:sldId id="925" r:id="rId10"/>
    <p:sldId id="1239" r:id="rId11"/>
    <p:sldId id="1240" r:id="rId12"/>
    <p:sldId id="1241" r:id="rId13"/>
    <p:sldId id="928" r:id="rId14"/>
    <p:sldId id="929" r:id="rId15"/>
    <p:sldId id="930" r:id="rId16"/>
    <p:sldId id="931" r:id="rId17"/>
    <p:sldId id="1242" r:id="rId18"/>
    <p:sldId id="934" r:id="rId19"/>
    <p:sldId id="490" r:id="rId20"/>
    <p:sldId id="1212" r:id="rId21"/>
    <p:sldId id="868" r:id="rId22"/>
    <p:sldId id="869" r:id="rId23"/>
    <p:sldId id="870" r:id="rId24"/>
    <p:sldId id="1145" r:id="rId25"/>
    <p:sldId id="1119" r:id="rId26"/>
    <p:sldId id="873" r:id="rId27"/>
    <p:sldId id="872" r:id="rId28"/>
    <p:sldId id="877" r:id="rId29"/>
    <p:sldId id="874" r:id="rId30"/>
    <p:sldId id="878" r:id="rId31"/>
    <p:sldId id="875" r:id="rId32"/>
    <p:sldId id="879" r:id="rId33"/>
    <p:sldId id="880" r:id="rId34"/>
    <p:sldId id="876" r:id="rId35"/>
    <p:sldId id="1147" r:id="rId36"/>
    <p:sldId id="1243" r:id="rId37"/>
  </p:sldIdLst>
  <p:sldSz cx="12192000" cy="6858000"/>
  <p:notesSz cx="6858000" cy="9144000"/>
  <p:embeddedFontLst>
    <p:embeddedFont>
      <p:font typeface="Calibri" panose="020F0502020204030204" pitchFamily="34" charset="0"/>
      <p:regular r:id="rId39"/>
      <p:bold r:id="rId40"/>
      <p:italic r:id="rId41"/>
      <p:boldItalic r:id="rId42"/>
    </p:embeddedFont>
    <p:embeddedFont>
      <p:font typeface="Calibri Light" panose="020F0302020204030204" pitchFamily="34" charset="0"/>
      <p:regular r:id="rId43"/>
      <p:italic r:id="rId44"/>
    </p:embeddedFont>
    <p:embeddedFont>
      <p:font typeface="迷你简汉真广标" panose="02010600030101010101" charset="-122"/>
      <p:regular r:id="rId45"/>
    </p:embeddedFont>
    <p:embeddedFont>
      <p:font typeface="微软雅黑" panose="020B0503020204020204" pitchFamily="34" charset="-122"/>
      <p:regular r:id="rId46"/>
      <p:bold r:id="rId47"/>
    </p:embeddedFont>
    <p:embeddedFont>
      <p:font typeface="仿宋" panose="02010609060101010101" pitchFamily="49" charset="-122"/>
      <p:regular r:id="rId4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0">
          <p15:clr>
            <a:srgbClr val="A4A3A4"/>
          </p15:clr>
        </p15:guide>
        <p15:guide id="2" pos="38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F3300"/>
    <a:srgbClr val="C65885"/>
    <a:srgbClr val="01ACBE"/>
    <a:srgbClr val="0000FF"/>
    <a:srgbClr val="407FD5"/>
    <a:srgbClr val="663A77"/>
    <a:srgbClr val="3579D3"/>
    <a:srgbClr val="2DA4B1"/>
    <a:srgbClr val="35BD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91344" autoAdjust="0"/>
  </p:normalViewPr>
  <p:slideViewPr>
    <p:cSldViewPr snapToGrid="0" showGuides="1">
      <p:cViewPr varScale="1">
        <p:scale>
          <a:sx n="83" d="100"/>
          <a:sy n="83" d="100"/>
        </p:scale>
        <p:origin x="768" y="90"/>
      </p:cViewPr>
      <p:guideLst>
        <p:guide orient="horz" pos="550"/>
        <p:guide pos="3832"/>
      </p:guideLst>
    </p:cSldViewPr>
  </p:slideViewPr>
  <p:notesTextViewPr>
    <p:cViewPr>
      <p:scale>
        <a:sx n="1" d="1"/>
        <a:sy n="1" d="1"/>
      </p:scale>
      <p:origin x="0" y="0"/>
    </p:cViewPr>
  </p:notesTextViewPr>
  <p:sorterViewPr>
    <p:cViewPr varScale="1">
      <p:scale>
        <a:sx n="1" d="1"/>
        <a:sy n="1" d="1"/>
      </p:scale>
      <p:origin x="0" y="0"/>
    </p:cViewPr>
  </p:sorterViewPr>
  <p:gridSpacing cx="72000" cy="720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13CDD8-018D-46F9-A32F-0CEAF8115217}" type="datetimeFigureOut">
              <a:rPr lang="zh-CN" altLang="en-US" smtClean="0"/>
              <a:t>2022-2-18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DDB437-8167-4463-A042-CEF8D2D4FB5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2118473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3</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4</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DDDB437-8167-4463-A042-CEF8D2D4FB5F}" type="slidenum">
              <a:rPr lang="zh-CN" altLang="en-US" smtClean="0"/>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9</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11</a:t>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12</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13</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14</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15</a:t>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16</a:t>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18</a:t>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4ED96B-6651-43F6-B5FF-BE1A2E4A4DFC}" type="slidenum">
              <a:rPr lang="zh-CN" altLang="en-US" smtClean="0">
                <a:solidFill>
                  <a:prstClr val="black"/>
                </a:solidFill>
              </a:rPr>
              <a:t>35</a:t>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0B0C53-5EA7-4A7B-B035-0D740D79EBF9}" type="datetimeFigureOut">
              <a:rPr lang="zh-CN" altLang="en-US" smtClean="0">
                <a:solidFill>
                  <a:prstClr val="black">
                    <a:tint val="75000"/>
                  </a:prstClr>
                </a:solidFill>
              </a:rPr>
              <a:t>2022-2-18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F79AE4B-7E0F-4952-BF6F-01DE59CE7ED2}" type="slidenum">
              <a:rPr lang="zh-CN" altLang="en-US" smtClean="0">
                <a:solidFill>
                  <a:prstClr val="black">
                    <a:tint val="75000"/>
                  </a:prstClr>
                </a:solidFill>
              </a:rPr>
              <a:t>‹#›</a:t>
            </a:fld>
            <a:endParaRPr lang="zh-CN" altLang="en-US" dirty="0">
              <a:solidFill>
                <a:prstClr val="black">
                  <a:tint val="75000"/>
                </a:prstClr>
              </a:solidFill>
            </a:endParaRPr>
          </a:p>
        </p:txBody>
      </p:sp>
      <p:cxnSp>
        <p:nvCxnSpPr>
          <p:cNvPr id="5" name="直接连接符 4"/>
          <p:cNvCxnSpPr/>
          <p:nvPr userDrawn="1"/>
        </p:nvCxnSpPr>
        <p:spPr>
          <a:xfrm flipV="1">
            <a:off x="3025340" y="479822"/>
            <a:ext cx="8366721"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 name="组合 5"/>
          <p:cNvGrpSpPr/>
          <p:nvPr userDrawn="1"/>
        </p:nvGrpSpPr>
        <p:grpSpPr>
          <a:xfrm>
            <a:off x="0" y="195105"/>
            <a:ext cx="3126223" cy="569433"/>
            <a:chOff x="0" y="194743"/>
            <a:chExt cx="3126179" cy="569433"/>
          </a:xfrm>
        </p:grpSpPr>
        <p:sp>
          <p:nvSpPr>
            <p:cNvPr id="7" name="圆角矩形 6"/>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grpSp>
          <p:nvGrpSpPr>
            <p:cNvPr id="8" name="组合 7"/>
            <p:cNvGrpSpPr/>
            <p:nvPr/>
          </p:nvGrpSpPr>
          <p:grpSpPr>
            <a:xfrm>
              <a:off x="0" y="290669"/>
              <a:ext cx="424561" cy="355906"/>
              <a:chOff x="469900" y="728859"/>
              <a:chExt cx="424561" cy="355906"/>
            </a:xfrm>
          </p:grpSpPr>
          <p:sp>
            <p:nvSpPr>
              <p:cNvPr id="9" name="椭圆 8"/>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0" name="椭圆 9"/>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1" name="椭圆 1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2" name="椭圆 11"/>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3" name="圆角矩形 12"/>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4" name="圆角矩形 13"/>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5" name="圆角矩形 14"/>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6" name="圆角矩形 15"/>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grpSp>
      </p:grpSp>
      <p:sp>
        <p:nvSpPr>
          <p:cNvPr id="22" name="标题占位符 1"/>
          <p:cNvSpPr>
            <a:spLocks noGrp="1"/>
          </p:cNvSpPr>
          <p:nvPr>
            <p:ph type="title"/>
          </p:nvPr>
        </p:nvSpPr>
        <p:spPr>
          <a:xfrm>
            <a:off x="416318" y="206333"/>
            <a:ext cx="3050831" cy="546975"/>
          </a:xfrm>
          <a:prstGeom prst="rect">
            <a:avLst/>
          </a:prstGeom>
        </p:spPr>
        <p:txBody>
          <a:bodyPr vert="horz" lIns="91440" tIns="45720" rIns="91440" bIns="45720"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0B0C53-5EA7-4A7B-B035-0D740D79EBF9}" type="datetimeFigureOut">
              <a:rPr lang="zh-CN" altLang="en-US" smtClean="0">
                <a:solidFill>
                  <a:prstClr val="black">
                    <a:tint val="75000"/>
                  </a:prstClr>
                </a:solidFill>
              </a:rPr>
              <a:t>2022-2-18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F79AE4B-7E0F-4952-BF6F-01DE59CE7ED2}"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0B0C53-5EA7-4A7B-B035-0D740D79EBF9}" type="datetimeFigureOut">
              <a:rPr lang="zh-CN" altLang="en-US" smtClean="0">
                <a:solidFill>
                  <a:prstClr val="black">
                    <a:tint val="75000"/>
                  </a:prstClr>
                </a:solidFill>
              </a:rPr>
              <a:t>2022-2-18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cxnSp>
        <p:nvCxnSpPr>
          <p:cNvPr id="5" name="直接连接符 4"/>
          <p:cNvCxnSpPr/>
          <p:nvPr userDrawn="1"/>
        </p:nvCxnSpPr>
        <p:spPr>
          <a:xfrm flipV="1">
            <a:off x="3025340" y="479822"/>
            <a:ext cx="8366721"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 name="组合 5"/>
          <p:cNvGrpSpPr/>
          <p:nvPr userDrawn="1"/>
        </p:nvGrpSpPr>
        <p:grpSpPr>
          <a:xfrm>
            <a:off x="0" y="195105"/>
            <a:ext cx="3126223" cy="569433"/>
            <a:chOff x="0" y="194743"/>
            <a:chExt cx="3126179" cy="569433"/>
          </a:xfrm>
        </p:grpSpPr>
        <p:sp>
          <p:nvSpPr>
            <p:cNvPr id="7" name="圆角矩形 6"/>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grpSp>
          <p:nvGrpSpPr>
            <p:cNvPr id="8" name="组合 7"/>
            <p:cNvGrpSpPr/>
            <p:nvPr/>
          </p:nvGrpSpPr>
          <p:grpSpPr>
            <a:xfrm>
              <a:off x="0" y="290669"/>
              <a:ext cx="424561" cy="355906"/>
              <a:chOff x="469900" y="728859"/>
              <a:chExt cx="424561" cy="355906"/>
            </a:xfrm>
          </p:grpSpPr>
          <p:sp>
            <p:nvSpPr>
              <p:cNvPr id="9" name="椭圆 8"/>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0" name="椭圆 9"/>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1" name="椭圆 10"/>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2" name="椭圆 11"/>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3" name="圆角矩形 12"/>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4" name="圆角矩形 13"/>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5" name="圆角矩形 14"/>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sp>
            <p:nvSpPr>
              <p:cNvPr id="16" name="圆角矩形 15"/>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5">
                  <a:solidFill>
                    <a:prstClr val="white"/>
                  </a:solidFill>
                </a:endParaRPr>
              </a:p>
            </p:txBody>
          </p:sp>
        </p:grpSp>
      </p:grpSp>
      <p:sp>
        <p:nvSpPr>
          <p:cNvPr id="22" name="标题占位符 1"/>
          <p:cNvSpPr>
            <a:spLocks noGrp="1"/>
          </p:cNvSpPr>
          <p:nvPr>
            <p:ph type="title"/>
          </p:nvPr>
        </p:nvSpPr>
        <p:spPr>
          <a:xfrm>
            <a:off x="416318" y="206333"/>
            <a:ext cx="3050831" cy="546975"/>
          </a:xfrm>
          <a:prstGeom prst="rect">
            <a:avLst/>
          </a:prstGeom>
        </p:spPr>
        <p:txBody>
          <a:bodyPr vert="horz" lIns="91440" tIns="45720" rIns="91440" bIns="45720" rtlCol="0" anchor="ctr">
            <a:normAutofit/>
          </a:bodyPr>
          <a:lstStyle>
            <a:lvl1pPr>
              <a:defRPr sz="18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0B0C53-5EA7-4A7B-B035-0D740D79EBF9}" type="datetimeFigureOut">
              <a:rPr lang="zh-CN" altLang="en-US" smtClean="0">
                <a:solidFill>
                  <a:prstClr val="black">
                    <a:tint val="75000"/>
                  </a:prstClr>
                </a:solidFill>
              </a:rPr>
              <a:t>2022-2-18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CF79AE4B-7E0F-4952-BF6F-01DE59CE7ED2}"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75000"/>
              </a:schemeClr>
            </a:gs>
            <a:gs pos="3000">
              <a:schemeClr val="bg1">
                <a:lumMod val="97000"/>
              </a:schemeClr>
            </a:gs>
          </a:gsLst>
          <a:lin ang="27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12" y="365125"/>
            <a:ext cx="10515749"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12" y="1825625"/>
            <a:ext cx="10515749"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12" y="6356350"/>
            <a:ext cx="274323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B0C53-5EA7-4A7B-B035-0D740D79EBF9}" type="datetimeFigureOut">
              <a:rPr lang="zh-CN" altLang="en-US" smtClean="0">
                <a:solidFill>
                  <a:prstClr val="black">
                    <a:tint val="75000"/>
                  </a:prstClr>
                </a:solidFill>
              </a:rPr>
              <a:t>2022-2-18</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57" y="6356350"/>
            <a:ext cx="411485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722" y="6356350"/>
            <a:ext cx="274323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9AE4B-7E0F-4952-BF6F-01DE59CE7ED2}"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1">
                <a:lumMod val="75000"/>
              </a:schemeClr>
            </a:gs>
            <a:gs pos="3000">
              <a:schemeClr val="bg1">
                <a:lumMod val="97000"/>
              </a:schemeClr>
            </a:gs>
          </a:gsLst>
          <a:lin ang="27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12" y="365125"/>
            <a:ext cx="10515749"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12" y="1825625"/>
            <a:ext cx="10515749"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12" y="6356350"/>
            <a:ext cx="274323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B0C53-5EA7-4A7B-B035-0D740D79EBF9}" type="datetimeFigureOut">
              <a:rPr lang="zh-CN" altLang="en-US" smtClean="0">
                <a:solidFill>
                  <a:prstClr val="black">
                    <a:tint val="75000"/>
                  </a:prstClr>
                </a:solidFill>
              </a:rPr>
              <a:t>2022-2-18</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57" y="6356350"/>
            <a:ext cx="411485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722" y="6356350"/>
            <a:ext cx="274323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9AE4B-7E0F-4952-BF6F-01DE59CE7ED2}"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1.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5.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xml"/><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4.xml"/><Relationship Id="rId5" Type="http://schemas.openxmlformats.org/officeDocument/2006/relationships/image" Target="../media/image73.png"/><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9831705" y="2680970"/>
            <a:ext cx="2346325" cy="2763520"/>
          </a:xfrm>
          <a:prstGeom prst="rect">
            <a:avLst/>
          </a:prstGeom>
        </p:spPr>
      </p:pic>
      <p:pic>
        <p:nvPicPr>
          <p:cNvPr id="9" name="图片 8"/>
          <p:cNvPicPr>
            <a:picLocks noChangeAspect="1"/>
          </p:cNvPicPr>
          <p:nvPr/>
        </p:nvPicPr>
        <p:blipFill>
          <a:blip r:embed="rId3"/>
          <a:stretch>
            <a:fillRect/>
          </a:stretch>
        </p:blipFill>
        <p:spPr>
          <a:xfrm>
            <a:off x="-14605" y="2681605"/>
            <a:ext cx="2433955" cy="2842895"/>
          </a:xfrm>
          <a:prstGeom prst="rect">
            <a:avLst/>
          </a:prstGeom>
        </p:spPr>
      </p:pic>
      <p:sp>
        <p:nvSpPr>
          <p:cNvPr id="90" name="文本框 89"/>
          <p:cNvSpPr txBox="1"/>
          <p:nvPr/>
        </p:nvSpPr>
        <p:spPr>
          <a:xfrm>
            <a:off x="1371621" y="281583"/>
            <a:ext cx="9245731" cy="1814830"/>
          </a:xfrm>
          <a:prstGeom prst="rect">
            <a:avLst/>
          </a:prstGeom>
          <a:noFill/>
        </p:spPr>
        <p:txBody>
          <a:bodyPr wrap="square" rtlCol="0">
            <a:spAutoFit/>
          </a:bodyPr>
          <a:lstStyle/>
          <a:p>
            <a:pPr algn="ctr">
              <a:lnSpc>
                <a:spcPct val="200000"/>
              </a:lnSpc>
            </a:pPr>
            <a:r>
              <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rPr>
              <a:t>华侨大学高等教育自学考试网</a:t>
            </a:r>
            <a:r>
              <a:rPr lang="zh-CN" altLang="en-US" sz="2800" b="1" dirty="0" smtClean="0">
                <a:solidFill>
                  <a:prstClr val="black">
                    <a:lumMod val="65000"/>
                    <a:lumOff val="35000"/>
                  </a:prstClr>
                </a:solidFill>
                <a:latin typeface="微软雅黑" panose="020B0503020204020204" pitchFamily="34" charset="-122"/>
                <a:ea typeface="微软雅黑" panose="020B0503020204020204" pitchFamily="34" charset="-122"/>
              </a:rPr>
              <a:t>络助学过程性评价操作手册</a:t>
            </a:r>
          </a:p>
          <a:p>
            <a:pPr algn="ctr">
              <a:lnSpc>
                <a:spcPct val="200000"/>
              </a:lnSpc>
            </a:pPr>
            <a:r>
              <a:rPr lang="en-US" altLang="zh-CN" sz="2800" b="1" dirty="0">
                <a:solidFill>
                  <a:schemeClr val="tx1">
                    <a:lumMod val="65000"/>
                    <a:lumOff val="35000"/>
                  </a:schemeClr>
                </a:solidFill>
                <a:latin typeface="微软雅黑" panose="020B0503020204020204" pitchFamily="34" charset="-122"/>
                <a:ea typeface="微软雅黑" panose="020B0503020204020204" pitchFamily="34" charset="-122"/>
              </a:rPr>
              <a:t>202204</a:t>
            </a: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考期</a:t>
            </a:r>
          </a:p>
        </p:txBody>
      </p:sp>
      <p:cxnSp>
        <p:nvCxnSpPr>
          <p:cNvPr id="2" name="直接连接符 1"/>
          <p:cNvCxnSpPr/>
          <p:nvPr/>
        </p:nvCxnSpPr>
        <p:spPr>
          <a:xfrm flipV="1">
            <a:off x="-26035" y="2672069"/>
            <a:ext cx="12218208" cy="9525"/>
          </a:xfrm>
          <a:prstGeom prst="line">
            <a:avLst/>
          </a:prstGeom>
          <a:ln w="1270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4605" y="5473729"/>
            <a:ext cx="12218208" cy="9525"/>
          </a:xfrm>
          <a:prstGeom prst="line">
            <a:avLst/>
          </a:prstGeom>
          <a:ln w="12700"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4"/>
          <a:stretch>
            <a:fillRect/>
          </a:stretch>
        </p:blipFill>
        <p:spPr>
          <a:xfrm>
            <a:off x="2419350" y="2681605"/>
            <a:ext cx="7412990" cy="276225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 过程性评价</a:t>
            </a:r>
            <a:r>
              <a:rPr lang="zh-CN" altLang="en-US" sz="2000" dirty="0" smtClean="0"/>
              <a:t>政策</a:t>
            </a:r>
            <a:endParaRPr lang="zh-CN" altLang="en-US" sz="2000" dirty="0"/>
          </a:p>
        </p:txBody>
      </p:sp>
      <p:sp>
        <p:nvSpPr>
          <p:cNvPr id="4" name="文本框 10"/>
          <p:cNvSpPr txBox="1"/>
          <p:nvPr/>
        </p:nvSpPr>
        <p:spPr>
          <a:xfrm>
            <a:off x="275694" y="1019697"/>
            <a:ext cx="8422225" cy="398780"/>
          </a:xfrm>
          <a:prstGeom prst="rect">
            <a:avLst/>
          </a:prstGeom>
          <a:noFill/>
        </p:spPr>
        <p:txBody>
          <a:bodyPr wrap="square" rtlCol="0">
            <a:spAutoFit/>
          </a:bodyPr>
          <a:lstStyle/>
          <a:p>
            <a:pPr marL="342900" indent="-342900">
              <a:buFont typeface="Wingdings" panose="05000000000000000000" charset="0"/>
              <a:buChar char="p"/>
            </a:pP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什么是网络助学过程性考核？</a:t>
            </a:r>
          </a:p>
        </p:txBody>
      </p:sp>
      <p:sp>
        <p:nvSpPr>
          <p:cNvPr id="6" name="文本框 5"/>
          <p:cNvSpPr txBox="1"/>
          <p:nvPr/>
        </p:nvSpPr>
        <p:spPr>
          <a:xfrm>
            <a:off x="514985" y="1638300"/>
            <a:ext cx="10084435" cy="3692525"/>
          </a:xfrm>
          <a:prstGeom prst="rect">
            <a:avLst/>
          </a:prstGeom>
          <a:noFill/>
        </p:spPr>
        <p:txBody>
          <a:bodyPr wrap="square" rtlCol="0" anchor="t">
            <a:spAutoFit/>
          </a:bodyPr>
          <a:lstStyle/>
          <a:p>
            <a:pPr algn="just"/>
            <a:r>
              <a:rPr lang="en-US" altLang="zh-CN" dirty="0"/>
              <a:t>      </a:t>
            </a:r>
            <a:r>
              <a:rPr lang="en-US" altLang="zh-CN" dirty="0" smtClean="0"/>
              <a:t> </a:t>
            </a:r>
            <a:r>
              <a:rPr lang="zh-CN" altLang="en-US" dirty="0" smtClean="0"/>
              <a:t>根据</a:t>
            </a:r>
            <a:r>
              <a:rPr lang="zh-CN" altLang="en-US" dirty="0"/>
              <a:t>全国高等教育自学考试指导委员会《高等教育自学考试网络助学综合评价标准体系》（试行）（考委</a:t>
            </a:r>
            <a:r>
              <a:rPr lang="zh-CN" altLang="en-US" dirty="0" smtClean="0"/>
              <a:t>办</a:t>
            </a:r>
            <a:r>
              <a:rPr lang="en-US" altLang="zh-CN" dirty="0" smtClean="0">
                <a:latin typeface="仿宋" panose="02010609060101010101" pitchFamily="49" charset="-122"/>
                <a:ea typeface="仿宋" panose="02010609060101010101" pitchFamily="49" charset="-122"/>
              </a:rPr>
              <a:t>〔</a:t>
            </a:r>
            <a:r>
              <a:rPr lang="zh-CN" altLang="en-US" dirty="0" smtClean="0"/>
              <a:t>2013</a:t>
            </a:r>
            <a:r>
              <a:rPr lang="zh-CN" altLang="en-US" dirty="0">
                <a:latin typeface="仿宋" panose="02010609060101010101" pitchFamily="49" charset="-122"/>
                <a:ea typeface="仿宋" panose="02010609060101010101" pitchFamily="49" charset="-122"/>
              </a:rPr>
              <a:t>〕</a:t>
            </a:r>
            <a:r>
              <a:rPr lang="zh-CN" altLang="en-US" dirty="0" smtClean="0"/>
              <a:t>9</a:t>
            </a:r>
            <a:r>
              <a:rPr lang="zh-CN" altLang="en-US" dirty="0"/>
              <a:t>号）和《福建省教育考试院关于做好高等教育自学考试网络助学课程过程性评价数据报送工作的通知》（闽考院</a:t>
            </a:r>
            <a:r>
              <a:rPr lang="zh-CN" altLang="en-US" dirty="0" smtClean="0"/>
              <a:t>自</a:t>
            </a:r>
            <a:r>
              <a:rPr lang="en-US" altLang="zh-CN" dirty="0">
                <a:latin typeface="仿宋" panose="02010609060101010101" pitchFamily="49" charset="-122"/>
                <a:ea typeface="仿宋" panose="02010609060101010101" pitchFamily="49" charset="-122"/>
              </a:rPr>
              <a:t>〔</a:t>
            </a:r>
            <a:r>
              <a:rPr lang="zh-CN" altLang="en-US" dirty="0" smtClean="0"/>
              <a:t>201</a:t>
            </a:r>
            <a:r>
              <a:rPr lang="en-US" altLang="zh-CN" dirty="0" smtClean="0"/>
              <a:t>9</a:t>
            </a:r>
            <a:r>
              <a:rPr lang="zh-CN" altLang="en-US" dirty="0" smtClean="0">
                <a:latin typeface="仿宋" panose="02010609060101010101" pitchFamily="49" charset="-122"/>
                <a:ea typeface="仿宋" panose="02010609060101010101" pitchFamily="49" charset="-122"/>
              </a:rPr>
              <a:t>〕</a:t>
            </a:r>
            <a:r>
              <a:rPr lang="zh-CN" altLang="en-US" dirty="0" smtClean="0"/>
              <a:t>10</a:t>
            </a:r>
            <a:r>
              <a:rPr lang="zh-CN" altLang="en-US" dirty="0"/>
              <a:t>号</a:t>
            </a:r>
            <a:r>
              <a:rPr lang="zh-CN" altLang="en-US" dirty="0" smtClean="0"/>
              <a:t>）文件</a:t>
            </a:r>
            <a:r>
              <a:rPr lang="zh-CN" altLang="en-US" dirty="0"/>
              <a:t>精神</a:t>
            </a:r>
            <a:r>
              <a:rPr lang="zh-CN" altLang="en-US" dirty="0" smtClean="0"/>
              <a:t>，经</a:t>
            </a:r>
            <a:r>
              <a:rPr lang="zh-CN" altLang="en-US" dirty="0"/>
              <a:t>研究</a:t>
            </a:r>
            <a:r>
              <a:rPr lang="zh-CN" altLang="en-US" dirty="0" smtClean="0"/>
              <a:t>，我校决定</a:t>
            </a:r>
            <a:r>
              <a:rPr lang="zh-CN" altLang="en-US" dirty="0"/>
              <a:t>与华富教育集团旗下“华夏大地教育网”合作建设并开通本校高等教育自学考试网络助学平台（简称“网络助学平台”）。“网络助学平台”将向我校考生提供优质网络教育</a:t>
            </a:r>
            <a:r>
              <a:rPr lang="zh-CN" altLang="en-US" dirty="0" smtClean="0"/>
              <a:t>资源，开展</a:t>
            </a:r>
            <a:r>
              <a:rPr lang="zh-CN" altLang="en-US" dirty="0"/>
              <a:t>网络助学，并在此基础上开展课程学业综合评价试点工作。</a:t>
            </a:r>
          </a:p>
          <a:p>
            <a:pPr algn="just"/>
            <a:endParaRPr lang="zh-CN" altLang="en-US" dirty="0"/>
          </a:p>
          <a:p>
            <a:pPr algn="just"/>
            <a:r>
              <a:rPr lang="en-US" altLang="zh-CN" dirty="0"/>
              <a:t>     </a:t>
            </a:r>
            <a:r>
              <a:rPr lang="en-US" altLang="zh-CN" dirty="0" smtClean="0"/>
              <a:t>  </a:t>
            </a:r>
            <a:r>
              <a:rPr lang="zh-CN" altLang="en-US" dirty="0"/>
              <a:t>参加高等教育自学考试网络助学综合评价的考生，在学习结束后，可取得过程性评价成绩。过程性评价成绩以30%的比例计入该门课程总成绩。即：</a:t>
            </a:r>
            <a:r>
              <a:rPr lang="zh-CN" altLang="en-US" dirty="0">
                <a:solidFill>
                  <a:srgbClr val="FF0000"/>
                </a:solidFill>
              </a:rPr>
              <a:t>课程最终成绩=过程性评价成绩×30% + 国家统考笔试成绩×70%。</a:t>
            </a:r>
            <a:endParaRPr lang="en-US" altLang="zh-CN" dirty="0">
              <a:solidFill>
                <a:srgbClr val="FF0000"/>
              </a:solidFill>
            </a:endParaRPr>
          </a:p>
          <a:p>
            <a:pPr algn="just"/>
            <a:endParaRPr lang="zh-CN" altLang="en-US" dirty="0"/>
          </a:p>
          <a:p>
            <a:pPr algn="just"/>
            <a:r>
              <a:rPr lang="en-US" altLang="zh-CN" dirty="0"/>
              <a:t>     </a:t>
            </a:r>
            <a:r>
              <a:rPr lang="en-US" altLang="zh-CN" dirty="0" smtClean="0"/>
              <a:t>  </a:t>
            </a:r>
            <a:r>
              <a:rPr lang="zh-CN" altLang="en-US" dirty="0" smtClean="0"/>
              <a:t>举例</a:t>
            </a:r>
            <a:r>
              <a:rPr lang="zh-CN" altLang="en-US" dirty="0"/>
              <a:t>：某考生报考审计学课程，统考成绩为</a:t>
            </a:r>
            <a:r>
              <a:rPr lang="en-US" altLang="zh-CN" dirty="0"/>
              <a:t>49</a:t>
            </a:r>
            <a:r>
              <a:rPr lang="zh-CN" altLang="en-US" dirty="0"/>
              <a:t>分，因参加了过程性考核，获得了网络助学成绩</a:t>
            </a:r>
            <a:r>
              <a:rPr lang="en-US" altLang="zh-CN" dirty="0"/>
              <a:t>95</a:t>
            </a:r>
            <a:r>
              <a:rPr lang="zh-CN" altLang="en-US" dirty="0"/>
              <a:t>分，折算后：</a:t>
            </a:r>
            <a:r>
              <a:rPr lang="en-US" altLang="zh-CN" dirty="0"/>
              <a:t>95*30%+49*70%=63</a:t>
            </a:r>
            <a:r>
              <a:rPr lang="zh-CN" altLang="en-US" dirty="0"/>
              <a:t>分。</a:t>
            </a:r>
          </a:p>
        </p:txBody>
      </p:sp>
    </p:spTree>
    <p:extLst>
      <p:ext uri="{BB962C8B-B14F-4D97-AF65-F5344CB8AC3E}">
        <p14:creationId xmlns:p14="http://schemas.microsoft.com/office/powerpoint/2010/main" val="36865777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 过程性评价</a:t>
            </a:r>
            <a:r>
              <a:rPr lang="zh-CN" altLang="en-US" sz="2000" dirty="0" smtClean="0"/>
              <a:t>政策</a:t>
            </a:r>
            <a:endParaRPr lang="zh-CN" altLang="en-US" sz="2000" dirty="0"/>
          </a:p>
        </p:txBody>
      </p:sp>
      <p:sp>
        <p:nvSpPr>
          <p:cNvPr id="6" name="文本框 5"/>
          <p:cNvSpPr txBox="1"/>
          <p:nvPr/>
        </p:nvSpPr>
        <p:spPr>
          <a:xfrm>
            <a:off x="514985" y="1638300"/>
            <a:ext cx="10084435" cy="368300"/>
          </a:xfrm>
          <a:prstGeom prst="rect">
            <a:avLst/>
          </a:prstGeom>
          <a:noFill/>
        </p:spPr>
        <p:txBody>
          <a:bodyPr wrap="square" rtlCol="0" anchor="t">
            <a:spAutoFit/>
          </a:bodyPr>
          <a:lstStyle/>
          <a:p>
            <a:r>
              <a:rPr lang="en-US" altLang="zh-CN"/>
              <a:t>   </a:t>
            </a:r>
            <a:endParaRPr lang="zh-CN" altLang="en-US"/>
          </a:p>
        </p:txBody>
      </p:sp>
      <p:pic>
        <p:nvPicPr>
          <p:cNvPr id="3" name="图片 2"/>
          <p:cNvPicPr>
            <a:picLocks noChangeAspect="1"/>
          </p:cNvPicPr>
          <p:nvPr/>
        </p:nvPicPr>
        <p:blipFill>
          <a:blip r:embed="rId3"/>
          <a:srcRect l="536"/>
          <a:stretch>
            <a:fillRect/>
          </a:stretch>
        </p:blipFill>
        <p:spPr>
          <a:xfrm>
            <a:off x="1721485" y="1638935"/>
            <a:ext cx="8371205" cy="4721860"/>
          </a:xfrm>
          <a:prstGeom prst="rect">
            <a:avLst/>
          </a:prstGeom>
        </p:spPr>
      </p:pic>
      <p:sp>
        <p:nvSpPr>
          <p:cNvPr id="5" name="文本框 4"/>
          <p:cNvSpPr txBox="1"/>
          <p:nvPr/>
        </p:nvSpPr>
        <p:spPr>
          <a:xfrm>
            <a:off x="1480185" y="965835"/>
            <a:ext cx="9032240" cy="460375"/>
          </a:xfrm>
          <a:prstGeom prst="rect">
            <a:avLst/>
          </a:prstGeom>
          <a:noFill/>
        </p:spPr>
        <p:txBody>
          <a:bodyPr wrap="none" rtlCol="0" anchor="t">
            <a:spAutoFit/>
          </a:bodyPr>
          <a:lstStyle/>
          <a:p>
            <a:r>
              <a:rPr lang="zh-CN" altLang="en-US" sz="2400" b="1">
                <a:solidFill>
                  <a:srgbClr val="FF0000"/>
                </a:solidFill>
                <a:sym typeface="+mn-ea"/>
              </a:rPr>
              <a:t>课程最终成绩=过程性评价成绩×30% + 国家统考笔试成绩×70%。</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过程性评价学习内容</a:t>
            </a:r>
          </a:p>
        </p:txBody>
      </p:sp>
      <p:sp>
        <p:nvSpPr>
          <p:cNvPr id="4" name="文本框 10"/>
          <p:cNvSpPr txBox="1"/>
          <p:nvPr/>
        </p:nvSpPr>
        <p:spPr>
          <a:xfrm>
            <a:off x="275694" y="1019697"/>
            <a:ext cx="8422225" cy="398780"/>
          </a:xfrm>
          <a:prstGeom prst="rect">
            <a:avLst/>
          </a:prstGeom>
          <a:noFill/>
        </p:spPr>
        <p:txBody>
          <a:bodyPr wrap="square" rtlCol="0">
            <a:spAutoFit/>
          </a:bodyPr>
          <a:lstStyle/>
          <a:p>
            <a:pPr marL="342900" indent="-342900">
              <a:buFont typeface="Wingdings" panose="05000000000000000000" charset="0"/>
              <a:buChar char="p"/>
            </a:pP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网络助学过程性评价需要完成哪些学习内容？</a:t>
            </a:r>
          </a:p>
        </p:txBody>
      </p:sp>
      <p:pic>
        <p:nvPicPr>
          <p:cNvPr id="6" name="图片 5"/>
          <p:cNvPicPr>
            <a:picLocks noChangeAspect="1"/>
          </p:cNvPicPr>
          <p:nvPr/>
        </p:nvPicPr>
        <p:blipFill>
          <a:blip r:embed="rId3"/>
          <a:srcRect l="6171" t="14265" r="5252" b="16835"/>
          <a:stretch>
            <a:fillRect/>
          </a:stretch>
        </p:blipFill>
        <p:spPr>
          <a:xfrm>
            <a:off x="1057275" y="2980690"/>
            <a:ext cx="9537700" cy="2988945"/>
          </a:xfrm>
          <a:prstGeom prst="rect">
            <a:avLst/>
          </a:prstGeom>
        </p:spPr>
      </p:pic>
      <p:sp>
        <p:nvSpPr>
          <p:cNvPr id="7" name="文本框 6"/>
          <p:cNvSpPr txBox="1"/>
          <p:nvPr/>
        </p:nvSpPr>
        <p:spPr>
          <a:xfrm>
            <a:off x="922655" y="1622425"/>
            <a:ext cx="9806305" cy="922020"/>
          </a:xfrm>
          <a:prstGeom prst="rect">
            <a:avLst/>
          </a:prstGeom>
          <a:noFill/>
        </p:spPr>
        <p:txBody>
          <a:bodyPr wrap="square" rtlCol="0" anchor="t">
            <a:spAutoFit/>
          </a:bodyPr>
          <a:lstStyle/>
          <a:p>
            <a:r>
              <a:rPr lang="zh-CN" altLang="en-US"/>
              <a:t>过程性评价内容由网上课程学习、阶段测评、综合测评三部分组成，各部分所占分值的比例为：</a:t>
            </a:r>
          </a:p>
          <a:p>
            <a:endParaRPr lang="zh-CN" altLang="en-US"/>
          </a:p>
          <a:p>
            <a:r>
              <a:rPr lang="zh-CN" altLang="en-US"/>
              <a:t>课程学习占30%，阶段测评占30%，综合测评占40%，具体评分标准如下图所示。</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000"/>
              <a:t>电脑网页</a:t>
            </a:r>
            <a:r>
              <a:rPr lang="en-US" altLang="zh-CN" sz="2000"/>
              <a:t>-</a:t>
            </a:r>
            <a:r>
              <a:rPr lang="zh-CN" altLang="en-US" sz="2000"/>
              <a:t>登陆网址</a:t>
            </a:r>
          </a:p>
        </p:txBody>
      </p:sp>
      <p:sp>
        <p:nvSpPr>
          <p:cNvPr id="3" name="文本框 2"/>
          <p:cNvSpPr txBox="1"/>
          <p:nvPr/>
        </p:nvSpPr>
        <p:spPr>
          <a:xfrm>
            <a:off x="416560" y="994410"/>
            <a:ext cx="9631045" cy="398780"/>
          </a:xfrm>
          <a:prstGeom prst="rect">
            <a:avLst/>
          </a:prstGeom>
          <a:noFill/>
        </p:spPr>
        <p:txBody>
          <a:bodyPr wrap="square" rtlCol="0" anchor="t">
            <a:spAutoFit/>
          </a:bodyPr>
          <a:lstStyle/>
          <a:p>
            <a:r>
              <a:rPr lang="zh-CN" altLang="en-US" sz="2000" b="1">
                <a:solidFill>
                  <a:srgbClr val="FF0000"/>
                </a:solidFill>
              </a:rPr>
              <a:t>https://hqugk.edu-xl.com/Index/PortalNew</a:t>
            </a:r>
          </a:p>
        </p:txBody>
      </p:sp>
      <p:pic>
        <p:nvPicPr>
          <p:cNvPr id="5" name="图片 4"/>
          <p:cNvPicPr>
            <a:picLocks noChangeAspect="1"/>
          </p:cNvPicPr>
          <p:nvPr/>
        </p:nvPicPr>
        <p:blipFill>
          <a:blip r:embed="rId3"/>
          <a:stretch>
            <a:fillRect/>
          </a:stretch>
        </p:blipFill>
        <p:spPr>
          <a:xfrm>
            <a:off x="416560" y="1634490"/>
            <a:ext cx="11367770" cy="46437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000"/>
              <a:t>电脑网页</a:t>
            </a:r>
            <a:r>
              <a:rPr lang="en-US" altLang="zh-CN" sz="2000"/>
              <a:t>-</a:t>
            </a:r>
            <a:r>
              <a:rPr lang="zh-CN" altLang="en-US" sz="2000"/>
              <a:t>注册入口</a:t>
            </a:r>
          </a:p>
        </p:txBody>
      </p:sp>
      <p:pic>
        <p:nvPicPr>
          <p:cNvPr id="4" name="图片 3"/>
          <p:cNvPicPr>
            <a:picLocks noChangeAspect="1"/>
          </p:cNvPicPr>
          <p:nvPr/>
        </p:nvPicPr>
        <p:blipFill>
          <a:blip r:embed="rId3"/>
          <a:stretch>
            <a:fillRect/>
          </a:stretch>
        </p:blipFill>
        <p:spPr>
          <a:xfrm>
            <a:off x="416560" y="1514475"/>
            <a:ext cx="7706995" cy="5219700"/>
          </a:xfrm>
          <a:prstGeom prst="rect">
            <a:avLst/>
          </a:prstGeom>
        </p:spPr>
      </p:pic>
      <p:pic>
        <p:nvPicPr>
          <p:cNvPr id="3" name="图片 2"/>
          <p:cNvPicPr>
            <a:picLocks noChangeAspect="1"/>
          </p:cNvPicPr>
          <p:nvPr>
            <p:custDataLst>
              <p:tags r:id="rId1"/>
            </p:custDataLst>
          </p:nvPr>
        </p:nvPicPr>
        <p:blipFill>
          <a:blip r:embed="rId4"/>
          <a:stretch>
            <a:fillRect/>
          </a:stretch>
        </p:blipFill>
        <p:spPr>
          <a:xfrm>
            <a:off x="8239125" y="1513840"/>
            <a:ext cx="3629660" cy="5219700"/>
          </a:xfrm>
          <a:prstGeom prst="rect">
            <a:avLst/>
          </a:prstGeom>
        </p:spPr>
      </p:pic>
      <p:sp>
        <p:nvSpPr>
          <p:cNvPr id="5" name="文本框 4"/>
          <p:cNvSpPr txBox="1"/>
          <p:nvPr/>
        </p:nvSpPr>
        <p:spPr>
          <a:xfrm>
            <a:off x="417195" y="873760"/>
            <a:ext cx="10955020" cy="706755"/>
          </a:xfrm>
          <a:prstGeom prst="rect">
            <a:avLst/>
          </a:prstGeom>
          <a:noFill/>
        </p:spPr>
        <p:txBody>
          <a:bodyPr wrap="square" rtlCol="0">
            <a:spAutoFit/>
          </a:bodyPr>
          <a:lstStyle/>
          <a:p>
            <a:r>
              <a:rPr lang="zh-CN" altLang="en-US" sz="2000" b="1">
                <a:sym typeface="+mn-ea"/>
              </a:rPr>
              <a:t>点击注册入口，请认真阅读报名须知后，点击我已阅读，填写完整的报名信息，提交成功后自动生成账号密码，账号密码都为身份证号码。</a:t>
            </a:r>
            <a:endParaRPr lang="zh-CN" altLang="en-US" sz="20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手机</a:t>
            </a:r>
            <a:r>
              <a:rPr lang="en-US" altLang="zh-CN" sz="2000" dirty="0"/>
              <a:t>APP-</a:t>
            </a:r>
            <a:r>
              <a:rPr lang="zh-CN" altLang="en-US" sz="2000" dirty="0"/>
              <a:t>下载安装</a:t>
            </a:r>
          </a:p>
        </p:txBody>
      </p:sp>
      <p:pic>
        <p:nvPicPr>
          <p:cNvPr id="5" name="图片 4"/>
          <p:cNvPicPr>
            <a:picLocks noChangeAspect="1"/>
          </p:cNvPicPr>
          <p:nvPr>
            <p:custDataLst>
              <p:tags r:id="rId1"/>
            </p:custDataLst>
          </p:nvPr>
        </p:nvPicPr>
        <p:blipFill>
          <a:blip r:embed="rId5"/>
          <a:stretch>
            <a:fillRect/>
          </a:stretch>
        </p:blipFill>
        <p:spPr>
          <a:xfrm>
            <a:off x="207648" y="1271874"/>
            <a:ext cx="3476039" cy="3419523"/>
          </a:xfrm>
          <a:prstGeom prst="rect">
            <a:avLst/>
          </a:prstGeom>
        </p:spPr>
      </p:pic>
      <p:sp>
        <p:nvSpPr>
          <p:cNvPr id="7" name="文本框 6"/>
          <p:cNvSpPr txBox="1"/>
          <p:nvPr/>
        </p:nvSpPr>
        <p:spPr>
          <a:xfrm>
            <a:off x="589306" y="4775219"/>
            <a:ext cx="2468880" cy="1014730"/>
          </a:xfrm>
          <a:prstGeom prst="rect">
            <a:avLst/>
          </a:prstGeom>
          <a:noFill/>
        </p:spPr>
        <p:txBody>
          <a:bodyPr wrap="none" rtlCol="0">
            <a:spAutoFit/>
          </a:bodyPr>
          <a:lstStyle/>
          <a:p>
            <a:pPr algn="ctr">
              <a:lnSpc>
                <a:spcPct val="150000"/>
              </a:lnSpc>
            </a:pP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下载安装</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APP</a:t>
            </a:r>
            <a:endParaRPr lang="zh-CN" altLang="en-US" sz="2000" b="1">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支持安卓、苹果手机</a:t>
            </a:r>
          </a:p>
        </p:txBody>
      </p:sp>
      <p:pic>
        <p:nvPicPr>
          <p:cNvPr id="9" name="图片 8"/>
          <p:cNvPicPr>
            <a:picLocks noChangeAspect="1"/>
          </p:cNvPicPr>
          <p:nvPr>
            <p:custDataLst>
              <p:tags r:id="rId2"/>
            </p:custDataLst>
          </p:nvPr>
        </p:nvPicPr>
        <p:blipFill>
          <a:blip r:embed="rId6"/>
          <a:srcRect l="1056" t="1953"/>
          <a:stretch>
            <a:fillRect/>
          </a:stretch>
        </p:blipFill>
        <p:spPr>
          <a:xfrm>
            <a:off x="4204970" y="1308735"/>
            <a:ext cx="4225925" cy="3346450"/>
          </a:xfrm>
          <a:prstGeom prst="rect">
            <a:avLst/>
          </a:prstGeom>
        </p:spPr>
      </p:pic>
      <p:sp>
        <p:nvSpPr>
          <p:cNvPr id="10" name="文本框 9"/>
          <p:cNvSpPr txBox="1"/>
          <p:nvPr/>
        </p:nvSpPr>
        <p:spPr>
          <a:xfrm>
            <a:off x="4766373" y="4775219"/>
            <a:ext cx="2427004" cy="1476375"/>
          </a:xfrm>
          <a:prstGeom prst="rect">
            <a:avLst/>
          </a:prstGeom>
          <a:noFill/>
        </p:spPr>
        <p:txBody>
          <a:bodyPr wrap="square" rtlCol="0">
            <a:spAutoFit/>
          </a:bodyPr>
          <a:lstStyle/>
          <a:p>
            <a:pPr algn="ctr">
              <a:lnSpc>
                <a:spcPct val="150000"/>
              </a:lnSpc>
            </a:pP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苹果手机需要设置信任后才能使用</a:t>
            </a:r>
          </a:p>
          <a:p>
            <a:pPr algn="ctr">
              <a:lnSpc>
                <a:spcPct val="150000"/>
              </a:lnSpc>
            </a:pP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（详细步骤见第</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页）</a:t>
            </a:r>
          </a:p>
        </p:txBody>
      </p:sp>
      <p:pic>
        <p:nvPicPr>
          <p:cNvPr id="3" name="图片 2"/>
          <p:cNvPicPr>
            <a:picLocks noChangeAspect="1"/>
          </p:cNvPicPr>
          <p:nvPr/>
        </p:nvPicPr>
        <p:blipFill>
          <a:blip r:embed="rId7"/>
          <a:stretch>
            <a:fillRect/>
          </a:stretch>
        </p:blipFill>
        <p:spPr>
          <a:xfrm>
            <a:off x="8830310" y="1308735"/>
            <a:ext cx="3236595" cy="3345815"/>
          </a:xfrm>
          <a:prstGeom prst="rect">
            <a:avLst/>
          </a:prstGeom>
        </p:spPr>
      </p:pic>
      <p:sp>
        <p:nvSpPr>
          <p:cNvPr id="6" name="文本框 5"/>
          <p:cNvSpPr txBox="1"/>
          <p:nvPr/>
        </p:nvSpPr>
        <p:spPr>
          <a:xfrm>
            <a:off x="8951304" y="5005724"/>
            <a:ext cx="2994025" cy="1014730"/>
          </a:xfrm>
          <a:prstGeom prst="rect">
            <a:avLst/>
          </a:prstGeom>
          <a:noFill/>
        </p:spPr>
        <p:txBody>
          <a:bodyPr wrap="none" rtlCol="0">
            <a:spAutoFit/>
          </a:bodyPr>
          <a:lstStyle/>
          <a:p>
            <a:pPr algn="ctr">
              <a:lnSpc>
                <a:spcPct val="150000"/>
              </a:lnSpc>
            </a:pP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APP</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右上角扫码验证学校</a:t>
            </a:r>
          </a:p>
          <a:p>
            <a:pPr algn="ctr">
              <a:lnSpc>
                <a:spcPct val="150000"/>
              </a:lnSpc>
            </a:pP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二维码</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0"/>
          <p:cNvSpPr txBox="1"/>
          <p:nvPr/>
        </p:nvSpPr>
        <p:spPr>
          <a:xfrm>
            <a:off x="1594543" y="437394"/>
            <a:ext cx="9096002" cy="583565"/>
          </a:xfrm>
          <a:prstGeom prst="rect">
            <a:avLst/>
          </a:prstGeom>
          <a:noFill/>
        </p:spPr>
        <p:txBody>
          <a:bodyPr wrap="square" rtlCol="0">
            <a:spAutoFit/>
          </a:bodyPr>
          <a:lstStyle/>
          <a:p>
            <a:pPr algn="ctr"/>
            <a:r>
              <a:rPr lang="zh-CN" altLang="en-US" sz="3200" b="1" dirty="0">
                <a:latin typeface="微软雅黑" panose="020B0503020204020204" pitchFamily="34" charset="-122"/>
                <a:ea typeface="微软雅黑" panose="020B0503020204020204" pitchFamily="34" charset="-122"/>
              </a:rPr>
              <a:t>IOS客户端（苹果手机）</a:t>
            </a:r>
          </a:p>
        </p:txBody>
      </p:sp>
      <p:sp>
        <p:nvSpPr>
          <p:cNvPr id="5" name="文本框 10"/>
          <p:cNvSpPr txBox="1"/>
          <p:nvPr/>
        </p:nvSpPr>
        <p:spPr>
          <a:xfrm>
            <a:off x="1548186" y="5734008"/>
            <a:ext cx="9096002" cy="398780"/>
          </a:xfrm>
          <a:prstGeom prst="rect">
            <a:avLst/>
          </a:prstGeom>
          <a:noFill/>
        </p:spPr>
        <p:txBody>
          <a:bodyPr wrap="square" rtlCol="0">
            <a:spAutoFit/>
          </a:bodyPr>
          <a:lstStyle/>
          <a:p>
            <a:pPr algn="ctr"/>
            <a:r>
              <a:rPr lang="zh-CN" altLang="en-US" sz="2000" b="1" dirty="0">
                <a:latin typeface="微软雅黑" panose="020B0503020204020204" pitchFamily="34" charset="-122"/>
                <a:ea typeface="微软雅黑" panose="020B0503020204020204" pitchFamily="34" charset="-122"/>
              </a:rPr>
              <a:t>先       </a:t>
            </a:r>
            <a:r>
              <a:rPr lang="zh-CN" altLang="en-US" sz="2000" b="1" dirty="0">
                <a:solidFill>
                  <a:srgbClr val="FF0000"/>
                </a:solidFill>
                <a:latin typeface="微软雅黑" panose="020B0503020204020204" pitchFamily="34" charset="-122"/>
                <a:ea typeface="微软雅黑" panose="020B0503020204020204" pitchFamily="34" charset="-122"/>
              </a:rPr>
              <a:t>下载安装</a:t>
            </a:r>
            <a:r>
              <a:rPr lang="en-US" altLang="zh-CN" sz="2000" b="1" dirty="0">
                <a:solidFill>
                  <a:srgbClr val="FF0000"/>
                </a:solidFill>
                <a:latin typeface="微软雅黑" panose="020B0503020204020204" pitchFamily="34" charset="-122"/>
                <a:ea typeface="微软雅黑" panose="020B0503020204020204" pitchFamily="34" charset="-122"/>
              </a:rPr>
              <a:t>APP </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再     </a:t>
            </a:r>
            <a:r>
              <a:rPr lang="zh-CN" altLang="en-US" sz="2000" b="1" dirty="0">
                <a:solidFill>
                  <a:srgbClr val="FF0000"/>
                </a:solidFill>
                <a:latin typeface="微软雅黑" panose="020B0503020204020204" pitchFamily="34" charset="-122"/>
                <a:ea typeface="微软雅黑" panose="020B0503020204020204" pitchFamily="34" charset="-122"/>
              </a:rPr>
              <a:t>设置信任</a:t>
            </a:r>
            <a:endParaRPr lang="en-US" altLang="zh-CN" sz="2000" b="1" dirty="0">
              <a:solidFill>
                <a:srgbClr val="FF000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a:srcRect l="5954" r="13123"/>
          <a:stretch>
            <a:fillRect/>
          </a:stretch>
        </p:blipFill>
        <p:spPr>
          <a:xfrm>
            <a:off x="152402" y="1563344"/>
            <a:ext cx="2513366" cy="3953566"/>
          </a:xfrm>
          <a:prstGeom prst="rect">
            <a:avLst/>
          </a:prstGeom>
        </p:spPr>
      </p:pic>
      <p:pic>
        <p:nvPicPr>
          <p:cNvPr id="7" name="图片 6"/>
          <p:cNvPicPr>
            <a:picLocks noChangeAspect="1"/>
          </p:cNvPicPr>
          <p:nvPr/>
        </p:nvPicPr>
        <p:blipFill>
          <a:blip r:embed="rId4"/>
          <a:stretch>
            <a:fillRect/>
          </a:stretch>
        </p:blipFill>
        <p:spPr>
          <a:xfrm>
            <a:off x="2861350" y="1563344"/>
            <a:ext cx="2793405" cy="3960551"/>
          </a:xfrm>
          <a:prstGeom prst="rect">
            <a:avLst/>
          </a:prstGeom>
        </p:spPr>
      </p:pic>
      <p:pic>
        <p:nvPicPr>
          <p:cNvPr id="8" name="图片 7"/>
          <p:cNvPicPr>
            <a:picLocks noChangeAspect="1"/>
          </p:cNvPicPr>
          <p:nvPr/>
        </p:nvPicPr>
        <p:blipFill>
          <a:blip r:embed="rId5"/>
          <a:srcRect r="934"/>
          <a:stretch>
            <a:fillRect/>
          </a:stretch>
        </p:blipFill>
        <p:spPr>
          <a:xfrm>
            <a:off x="5864308" y="1563344"/>
            <a:ext cx="2891196" cy="3960551"/>
          </a:xfrm>
          <a:prstGeom prst="rect">
            <a:avLst/>
          </a:prstGeom>
        </p:spPr>
      </p:pic>
      <p:pic>
        <p:nvPicPr>
          <p:cNvPr id="9" name="图片 8"/>
          <p:cNvPicPr>
            <a:picLocks noChangeAspect="1"/>
          </p:cNvPicPr>
          <p:nvPr/>
        </p:nvPicPr>
        <p:blipFill>
          <a:blip r:embed="rId6"/>
          <a:stretch>
            <a:fillRect/>
          </a:stretch>
        </p:blipFill>
        <p:spPr>
          <a:xfrm>
            <a:off x="8963152" y="1562709"/>
            <a:ext cx="2933107" cy="3961821"/>
          </a:xfrm>
          <a:prstGeom prst="rect">
            <a:avLst/>
          </a:prstGeom>
        </p:spPr>
      </p:pic>
      <p:sp>
        <p:nvSpPr>
          <p:cNvPr id="2" name="文本框 10"/>
          <p:cNvSpPr txBox="1"/>
          <p:nvPr/>
        </p:nvSpPr>
        <p:spPr>
          <a:xfrm>
            <a:off x="1595176" y="6229943"/>
            <a:ext cx="9096002" cy="398780"/>
          </a:xfrm>
          <a:prstGeom prst="rect">
            <a:avLst/>
          </a:prstGeom>
          <a:noFill/>
        </p:spPr>
        <p:txBody>
          <a:bodyPr wrap="square" rtlCol="0">
            <a:spAutoFit/>
          </a:bodyPr>
          <a:lstStyle/>
          <a:p>
            <a:pPr algn="ctr"/>
            <a:r>
              <a:rPr lang="zh-CN" sz="2000" b="1" dirty="0">
                <a:latin typeface="微软雅黑" panose="020B0503020204020204" pitchFamily="34" charset="-122"/>
                <a:ea typeface="微软雅黑" panose="020B0503020204020204" pitchFamily="34" charset="-122"/>
              </a:rPr>
              <a:t>设置</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通用</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设备管理</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信任自考教育云课堂</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手机</a:t>
            </a:r>
            <a:r>
              <a:rPr lang="en-US" altLang="zh-CN" sz="2000" dirty="0"/>
              <a:t>APP-</a:t>
            </a:r>
            <a:r>
              <a:rPr lang="zh-CN" altLang="en-US" sz="2000" dirty="0"/>
              <a:t>登录</a:t>
            </a:r>
          </a:p>
        </p:txBody>
      </p:sp>
      <p:pic>
        <p:nvPicPr>
          <p:cNvPr id="5" name="图片 4"/>
          <p:cNvPicPr>
            <a:picLocks noChangeAspect="1"/>
          </p:cNvPicPr>
          <p:nvPr/>
        </p:nvPicPr>
        <p:blipFill>
          <a:blip r:embed="rId3"/>
          <a:stretch>
            <a:fillRect/>
          </a:stretch>
        </p:blipFill>
        <p:spPr>
          <a:xfrm>
            <a:off x="4577715" y="1417955"/>
            <a:ext cx="2541905" cy="5228590"/>
          </a:xfrm>
          <a:prstGeom prst="rect">
            <a:avLst/>
          </a:prstGeom>
        </p:spPr>
      </p:pic>
      <p:pic>
        <p:nvPicPr>
          <p:cNvPr id="4" name="图片 3"/>
          <p:cNvPicPr>
            <a:picLocks noChangeAspect="1"/>
          </p:cNvPicPr>
          <p:nvPr/>
        </p:nvPicPr>
        <p:blipFill>
          <a:blip r:embed="rId4"/>
          <a:stretch>
            <a:fillRect/>
          </a:stretch>
        </p:blipFill>
        <p:spPr>
          <a:xfrm>
            <a:off x="967740" y="1417955"/>
            <a:ext cx="2406015" cy="5281930"/>
          </a:xfrm>
          <a:prstGeom prst="rect">
            <a:avLst/>
          </a:prstGeom>
        </p:spPr>
      </p:pic>
      <p:sp>
        <p:nvSpPr>
          <p:cNvPr id="10" name="文本框 9"/>
          <p:cNvSpPr txBox="1"/>
          <p:nvPr/>
        </p:nvSpPr>
        <p:spPr>
          <a:xfrm>
            <a:off x="1362075" y="989965"/>
            <a:ext cx="1562100" cy="368300"/>
          </a:xfrm>
          <a:prstGeom prst="rect">
            <a:avLst/>
          </a:prstGeom>
          <a:noFill/>
        </p:spPr>
        <p:txBody>
          <a:bodyPr wrap="none" rtlCol="0">
            <a:spAutoFit/>
          </a:bodyPr>
          <a:lstStyle/>
          <a:p>
            <a:r>
              <a:rPr lang="zh-CN" altLang="en-US" b="1"/>
              <a:t>扫码验证学校</a:t>
            </a:r>
          </a:p>
        </p:txBody>
      </p:sp>
      <p:sp>
        <p:nvSpPr>
          <p:cNvPr id="13" name="文本框 12"/>
          <p:cNvSpPr txBox="1"/>
          <p:nvPr/>
        </p:nvSpPr>
        <p:spPr>
          <a:xfrm>
            <a:off x="5130800" y="989965"/>
            <a:ext cx="1562100" cy="368300"/>
          </a:xfrm>
          <a:prstGeom prst="rect">
            <a:avLst/>
          </a:prstGeom>
          <a:noFill/>
        </p:spPr>
        <p:txBody>
          <a:bodyPr wrap="none" rtlCol="0">
            <a:spAutoFit/>
          </a:bodyPr>
          <a:lstStyle/>
          <a:p>
            <a:r>
              <a:rPr lang="zh-CN" altLang="en-US" b="1"/>
              <a:t>账号密码登陆</a:t>
            </a:r>
          </a:p>
        </p:txBody>
      </p:sp>
      <p:sp>
        <p:nvSpPr>
          <p:cNvPr id="14" name="文本框 13"/>
          <p:cNvSpPr txBox="1"/>
          <p:nvPr/>
        </p:nvSpPr>
        <p:spPr>
          <a:xfrm>
            <a:off x="8899525" y="989965"/>
            <a:ext cx="1562100" cy="368300"/>
          </a:xfrm>
          <a:prstGeom prst="rect">
            <a:avLst/>
          </a:prstGeom>
          <a:noFill/>
        </p:spPr>
        <p:txBody>
          <a:bodyPr wrap="none" rtlCol="0">
            <a:spAutoFit/>
          </a:bodyPr>
          <a:lstStyle/>
          <a:p>
            <a:r>
              <a:rPr lang="zh-CN" altLang="en-US" b="1"/>
              <a:t>核对个人信息</a:t>
            </a:r>
          </a:p>
        </p:txBody>
      </p:sp>
      <p:pic>
        <p:nvPicPr>
          <p:cNvPr id="3" name="图片 2"/>
          <p:cNvPicPr>
            <a:picLocks noChangeAspect="1"/>
          </p:cNvPicPr>
          <p:nvPr/>
        </p:nvPicPr>
        <p:blipFill>
          <a:blip r:embed="rId5"/>
          <a:stretch>
            <a:fillRect/>
          </a:stretch>
        </p:blipFill>
        <p:spPr>
          <a:xfrm>
            <a:off x="8223250" y="1417955"/>
            <a:ext cx="2914650" cy="522922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手机</a:t>
            </a:r>
            <a:r>
              <a:rPr lang="en-US" altLang="zh-CN" sz="2000" dirty="0"/>
              <a:t>APP-</a:t>
            </a:r>
            <a:r>
              <a:rPr lang="zh-CN" altLang="en-US" sz="2000" dirty="0"/>
              <a:t>上传照片</a:t>
            </a:r>
          </a:p>
        </p:txBody>
      </p:sp>
      <p:sp>
        <p:nvSpPr>
          <p:cNvPr id="14" name="文本框 13"/>
          <p:cNvSpPr txBox="1"/>
          <p:nvPr/>
        </p:nvSpPr>
        <p:spPr>
          <a:xfrm>
            <a:off x="9629911" y="1489048"/>
            <a:ext cx="2114580" cy="3415030"/>
          </a:xfrm>
          <a:prstGeom prst="rect">
            <a:avLst/>
          </a:prstGeom>
          <a:noFill/>
        </p:spPr>
        <p:txBody>
          <a:bodyPr wrap="square" rtlCol="0">
            <a:spAutoFit/>
          </a:bodyPr>
          <a:lstStyle/>
          <a:p>
            <a:pPr algn="l">
              <a:lnSpc>
                <a:spcPct val="150000"/>
              </a:lnSpc>
            </a:pPr>
            <a:r>
              <a:rPr lang="zh-CN" altLang="en-US" sz="1795" b="1" dirty="0">
                <a:latin typeface="微软雅黑" panose="020B0503020204020204" pitchFamily="34" charset="-122"/>
                <a:ea typeface="微软雅黑" panose="020B0503020204020204" pitchFamily="34" charset="-122"/>
              </a:rPr>
              <a:t>注意：</a:t>
            </a:r>
          </a:p>
          <a:p>
            <a:pPr algn="l">
              <a:lnSpc>
                <a:spcPct val="150000"/>
              </a:lnSpc>
            </a:pPr>
            <a:r>
              <a:rPr lang="zh-CN" altLang="en-US" sz="1795" b="1" dirty="0">
                <a:latin typeface="微软雅黑" panose="020B0503020204020204" pitchFamily="34" charset="-122"/>
                <a:ea typeface="微软雅黑" panose="020B0503020204020204" pitchFamily="34" charset="-122"/>
              </a:rPr>
              <a:t>      进入学习、考试都需要人脸识别，请先上传清晰身份证照片，注意：港澳台的学生请联系管理员后台上传照片。</a:t>
            </a:r>
          </a:p>
        </p:txBody>
      </p:sp>
      <p:pic>
        <p:nvPicPr>
          <p:cNvPr id="5" name="图片 4"/>
          <p:cNvPicPr>
            <a:picLocks noChangeAspect="1"/>
          </p:cNvPicPr>
          <p:nvPr>
            <p:custDataLst>
              <p:tags r:id="rId1"/>
            </p:custDataLst>
          </p:nvPr>
        </p:nvPicPr>
        <p:blipFill>
          <a:blip r:embed="rId4"/>
          <a:stretch>
            <a:fillRect/>
          </a:stretch>
        </p:blipFill>
        <p:spPr>
          <a:xfrm>
            <a:off x="494665" y="1488440"/>
            <a:ext cx="2478328" cy="5346000"/>
          </a:xfrm>
          <a:prstGeom prst="rect">
            <a:avLst/>
          </a:prstGeom>
        </p:spPr>
      </p:pic>
      <p:pic>
        <p:nvPicPr>
          <p:cNvPr id="7" name="图片 6"/>
          <p:cNvPicPr>
            <a:picLocks noChangeAspect="1"/>
          </p:cNvPicPr>
          <p:nvPr/>
        </p:nvPicPr>
        <p:blipFill>
          <a:blip r:embed="rId5"/>
          <a:stretch>
            <a:fillRect/>
          </a:stretch>
        </p:blipFill>
        <p:spPr>
          <a:xfrm>
            <a:off x="3708400" y="1511935"/>
            <a:ext cx="2497584" cy="5346000"/>
          </a:xfrm>
          <a:prstGeom prst="rect">
            <a:avLst/>
          </a:prstGeom>
        </p:spPr>
      </p:pic>
      <p:pic>
        <p:nvPicPr>
          <p:cNvPr id="8" name="图片 7"/>
          <p:cNvPicPr>
            <a:picLocks noChangeAspect="1"/>
          </p:cNvPicPr>
          <p:nvPr/>
        </p:nvPicPr>
        <p:blipFill>
          <a:blip r:embed="rId6"/>
          <a:stretch>
            <a:fillRect/>
          </a:stretch>
        </p:blipFill>
        <p:spPr>
          <a:xfrm>
            <a:off x="6941185" y="1511935"/>
            <a:ext cx="2478223" cy="53460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5455" y="274955"/>
            <a:ext cx="2753995" cy="431800"/>
          </a:xfrm>
        </p:spPr>
        <p:txBody>
          <a:bodyPr>
            <a:normAutofit fontScale="90000"/>
          </a:bodyPr>
          <a:lstStyle/>
          <a:p>
            <a:r>
              <a:rPr lang="zh-CN" altLang="en-US" sz="2000" dirty="0"/>
              <a:t>手机</a:t>
            </a:r>
            <a:r>
              <a:rPr lang="en-US" altLang="zh-CN" sz="2000" dirty="0"/>
              <a:t>APP-</a:t>
            </a:r>
            <a:r>
              <a:rPr lang="zh-CN" altLang="en-US" sz="2000" dirty="0"/>
              <a:t>历史成绩查询</a:t>
            </a:r>
          </a:p>
        </p:txBody>
      </p:sp>
      <p:pic>
        <p:nvPicPr>
          <p:cNvPr id="3" name="图片 2"/>
          <p:cNvPicPr>
            <a:picLocks noChangeAspect="1"/>
          </p:cNvPicPr>
          <p:nvPr/>
        </p:nvPicPr>
        <p:blipFill>
          <a:blip r:embed="rId3"/>
          <a:stretch>
            <a:fillRect/>
          </a:stretch>
        </p:blipFill>
        <p:spPr>
          <a:xfrm>
            <a:off x="1447165" y="1195705"/>
            <a:ext cx="2933700" cy="5358765"/>
          </a:xfrm>
          <a:prstGeom prst="rect">
            <a:avLst/>
          </a:prstGeom>
        </p:spPr>
      </p:pic>
      <p:pic>
        <p:nvPicPr>
          <p:cNvPr id="4" name="图片 3"/>
          <p:cNvPicPr>
            <a:picLocks noChangeAspect="1"/>
          </p:cNvPicPr>
          <p:nvPr/>
        </p:nvPicPr>
        <p:blipFill>
          <a:blip r:embed="rId4"/>
          <a:stretch>
            <a:fillRect/>
          </a:stretch>
        </p:blipFill>
        <p:spPr>
          <a:xfrm>
            <a:off x="6292215" y="1198880"/>
            <a:ext cx="2886075" cy="5358130"/>
          </a:xfrm>
          <a:prstGeom prst="rect">
            <a:avLst/>
          </a:prstGeom>
        </p:spPr>
      </p:pic>
      <p:sp>
        <p:nvSpPr>
          <p:cNvPr id="7" name="文本框 6"/>
          <p:cNvSpPr txBox="1"/>
          <p:nvPr/>
        </p:nvSpPr>
        <p:spPr>
          <a:xfrm>
            <a:off x="341630" y="830580"/>
            <a:ext cx="10835005" cy="368300"/>
          </a:xfrm>
          <a:prstGeom prst="rect">
            <a:avLst/>
          </a:prstGeom>
          <a:noFill/>
        </p:spPr>
        <p:txBody>
          <a:bodyPr wrap="square" rtlCol="0" anchor="t">
            <a:spAutoFit/>
          </a:bodyPr>
          <a:lstStyle/>
          <a:p>
            <a:r>
              <a:rPr lang="zh-CN" altLang="en-US" b="1">
                <a:solidFill>
                  <a:srgbClr val="FF0000"/>
                </a:solidFill>
              </a:rPr>
              <a:t>根据福建省教育考试院规定，过程性评价成绩一年内两个考期有效，即报名当期及连续的下期。</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手机</a:t>
            </a:r>
            <a:r>
              <a:rPr lang="en-US" altLang="zh-CN" sz="2000" dirty="0"/>
              <a:t>APP-</a:t>
            </a:r>
            <a:r>
              <a:rPr lang="zh-CN" altLang="en-US" sz="2000" dirty="0"/>
              <a:t>选课缴费</a:t>
            </a:r>
          </a:p>
        </p:txBody>
      </p:sp>
      <p:sp>
        <p:nvSpPr>
          <p:cNvPr id="14" name="文本框 13"/>
          <p:cNvSpPr txBox="1"/>
          <p:nvPr/>
        </p:nvSpPr>
        <p:spPr>
          <a:xfrm>
            <a:off x="395611" y="803873"/>
            <a:ext cx="8565001" cy="922020"/>
          </a:xfrm>
          <a:prstGeom prst="rect">
            <a:avLst/>
          </a:prstGeom>
          <a:noFill/>
        </p:spPr>
        <p:txBody>
          <a:bodyPr wrap="square" rtlCol="0">
            <a:spAutoFit/>
          </a:bodyPr>
          <a:lstStyle/>
          <a:p>
            <a:pPr algn="l">
              <a:lnSpc>
                <a:spcPct val="150000"/>
              </a:lnSpc>
            </a:pPr>
            <a:r>
              <a:rPr lang="zh-CN" altLang="en-US" sz="1795" b="1" dirty="0">
                <a:latin typeface="微软雅黑" panose="020B0503020204020204" pitchFamily="34" charset="-122"/>
                <a:ea typeface="微软雅黑" panose="020B0503020204020204" pitchFamily="34" charset="-122"/>
              </a:rPr>
              <a:t>注意：</a:t>
            </a:r>
            <a:r>
              <a:rPr lang="en-US" altLang="zh-CN" sz="1795" b="1" dirty="0">
                <a:latin typeface="微软雅黑" panose="020B0503020204020204" pitchFamily="34" charset="-122"/>
                <a:ea typeface="微软雅黑" panose="020B0503020204020204" pitchFamily="34" charset="-122"/>
              </a:rPr>
              <a:t>1.“</a:t>
            </a:r>
            <a:r>
              <a:rPr lang="zh-CN" altLang="en-US" sz="1795" b="1" dirty="0">
                <a:latin typeface="微软雅黑" panose="020B0503020204020204" pitchFamily="34" charset="-122"/>
                <a:ea typeface="微软雅黑" panose="020B0503020204020204" pitchFamily="34" charset="-122"/>
              </a:rPr>
              <a:t>我的课程</a:t>
            </a:r>
            <a:r>
              <a:rPr lang="en-US" altLang="zh-CN" sz="1795" b="1" dirty="0">
                <a:latin typeface="微软雅黑" panose="020B0503020204020204" pitchFamily="34" charset="-122"/>
                <a:ea typeface="微软雅黑" panose="020B0503020204020204" pitchFamily="34" charset="-122"/>
              </a:rPr>
              <a:t>”</a:t>
            </a:r>
            <a:r>
              <a:rPr lang="zh-CN" altLang="en-US" sz="1795" b="1" dirty="0">
                <a:latin typeface="微软雅黑" panose="020B0503020204020204" pitchFamily="34" charset="-122"/>
                <a:ea typeface="微软雅黑" panose="020B0503020204020204" pitchFamily="34" charset="-122"/>
              </a:rPr>
              <a:t>已有课程的可直接进入学习。</a:t>
            </a:r>
          </a:p>
          <a:p>
            <a:pPr algn="l">
              <a:lnSpc>
                <a:spcPct val="150000"/>
              </a:lnSpc>
            </a:pPr>
            <a:r>
              <a:rPr lang="zh-CN" altLang="en-US" sz="1795" b="1" dirty="0">
                <a:latin typeface="微软雅黑" panose="020B0503020204020204" pitchFamily="34" charset="-122"/>
                <a:ea typeface="微软雅黑" panose="020B0503020204020204" pitchFamily="34" charset="-122"/>
              </a:rPr>
              <a:t>          </a:t>
            </a:r>
            <a:r>
              <a:rPr lang="en-US" altLang="zh-CN" sz="1795" b="1" dirty="0">
                <a:latin typeface="微软雅黑" panose="020B0503020204020204" pitchFamily="34" charset="-122"/>
                <a:ea typeface="微软雅黑" panose="020B0503020204020204" pitchFamily="34" charset="-122"/>
              </a:rPr>
              <a:t>2. </a:t>
            </a:r>
            <a:r>
              <a:rPr lang="zh-CN" altLang="en-US" sz="1795" b="1" dirty="0">
                <a:latin typeface="微软雅黑" panose="020B0503020204020204" pitchFamily="34" charset="-122"/>
                <a:ea typeface="微软雅黑" panose="020B0503020204020204" pitchFamily="34" charset="-122"/>
              </a:rPr>
              <a:t>只能选择统考已经报考成功的课程，不要多报，缴费成功自动开课。</a:t>
            </a:r>
          </a:p>
        </p:txBody>
      </p:sp>
      <p:pic>
        <p:nvPicPr>
          <p:cNvPr id="6" name="图片 5"/>
          <p:cNvPicPr>
            <a:picLocks noChangeAspect="1"/>
          </p:cNvPicPr>
          <p:nvPr/>
        </p:nvPicPr>
        <p:blipFill>
          <a:blip r:embed="rId3"/>
          <a:stretch>
            <a:fillRect/>
          </a:stretch>
        </p:blipFill>
        <p:spPr>
          <a:xfrm>
            <a:off x="826770" y="1801495"/>
            <a:ext cx="2160000" cy="4494000"/>
          </a:xfrm>
          <a:prstGeom prst="rect">
            <a:avLst/>
          </a:prstGeom>
        </p:spPr>
      </p:pic>
      <p:pic>
        <p:nvPicPr>
          <p:cNvPr id="11" name="图片 10"/>
          <p:cNvPicPr>
            <a:picLocks noChangeAspect="1"/>
          </p:cNvPicPr>
          <p:nvPr/>
        </p:nvPicPr>
        <p:blipFill>
          <a:blip r:embed="rId4"/>
          <a:stretch>
            <a:fillRect/>
          </a:stretch>
        </p:blipFill>
        <p:spPr>
          <a:xfrm>
            <a:off x="3537585" y="1801495"/>
            <a:ext cx="2160000" cy="4536000"/>
          </a:xfrm>
          <a:prstGeom prst="rect">
            <a:avLst/>
          </a:prstGeom>
        </p:spPr>
      </p:pic>
      <p:pic>
        <p:nvPicPr>
          <p:cNvPr id="12" name="图片 11"/>
          <p:cNvPicPr>
            <a:picLocks noChangeAspect="1"/>
          </p:cNvPicPr>
          <p:nvPr/>
        </p:nvPicPr>
        <p:blipFill>
          <a:blip r:embed="rId5"/>
          <a:stretch>
            <a:fillRect/>
          </a:stretch>
        </p:blipFill>
        <p:spPr>
          <a:xfrm>
            <a:off x="6266180" y="1801495"/>
            <a:ext cx="2160000" cy="4528016"/>
          </a:xfrm>
          <a:prstGeom prst="rect">
            <a:avLst/>
          </a:prstGeom>
        </p:spPr>
      </p:pic>
      <p:pic>
        <p:nvPicPr>
          <p:cNvPr id="13" name="图片 12"/>
          <p:cNvPicPr>
            <a:picLocks noChangeAspect="1"/>
          </p:cNvPicPr>
          <p:nvPr/>
        </p:nvPicPr>
        <p:blipFill>
          <a:blip r:embed="rId6"/>
          <a:stretch>
            <a:fillRect/>
          </a:stretch>
        </p:blipFill>
        <p:spPr>
          <a:xfrm>
            <a:off x="8960485" y="1801495"/>
            <a:ext cx="2160000" cy="4558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手机</a:t>
            </a:r>
            <a:r>
              <a:rPr lang="en-US" altLang="zh-CN" sz="2000" dirty="0"/>
              <a:t>APP-</a:t>
            </a:r>
            <a:r>
              <a:rPr lang="zh-CN" altLang="en-US" sz="2000" dirty="0"/>
              <a:t>学习</a:t>
            </a:r>
          </a:p>
        </p:txBody>
      </p:sp>
      <p:pic>
        <p:nvPicPr>
          <p:cNvPr id="5" name="图片 4"/>
          <p:cNvPicPr>
            <a:picLocks noChangeAspect="1"/>
          </p:cNvPicPr>
          <p:nvPr>
            <p:custDataLst>
              <p:tags r:id="rId1"/>
            </p:custDataLst>
          </p:nvPr>
        </p:nvPicPr>
        <p:blipFill>
          <a:blip r:embed="rId4"/>
          <a:stretch>
            <a:fillRect/>
          </a:stretch>
        </p:blipFill>
        <p:spPr>
          <a:xfrm>
            <a:off x="7197725" y="925195"/>
            <a:ext cx="2848610" cy="5689600"/>
          </a:xfrm>
          <a:prstGeom prst="rect">
            <a:avLst/>
          </a:prstGeom>
        </p:spPr>
      </p:pic>
      <p:pic>
        <p:nvPicPr>
          <p:cNvPr id="6" name="图片 5"/>
          <p:cNvPicPr>
            <a:picLocks noChangeAspect="1"/>
          </p:cNvPicPr>
          <p:nvPr/>
        </p:nvPicPr>
        <p:blipFill>
          <a:blip r:embed="rId5"/>
          <a:stretch>
            <a:fillRect/>
          </a:stretch>
        </p:blipFill>
        <p:spPr>
          <a:xfrm>
            <a:off x="2043430" y="925195"/>
            <a:ext cx="2855595" cy="568896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手机</a:t>
            </a:r>
            <a:r>
              <a:rPr lang="en-US" altLang="zh-CN" sz="2000" dirty="0"/>
              <a:t>APP-</a:t>
            </a:r>
            <a:r>
              <a:rPr lang="zh-CN" altLang="en-US" sz="2000" dirty="0"/>
              <a:t>课件学习</a:t>
            </a:r>
          </a:p>
        </p:txBody>
      </p:sp>
      <p:pic>
        <p:nvPicPr>
          <p:cNvPr id="9" name="图片 8"/>
          <p:cNvPicPr>
            <a:picLocks noChangeAspect="1"/>
          </p:cNvPicPr>
          <p:nvPr/>
        </p:nvPicPr>
        <p:blipFill>
          <a:blip r:embed="rId3"/>
          <a:stretch>
            <a:fillRect/>
          </a:stretch>
        </p:blipFill>
        <p:spPr>
          <a:xfrm>
            <a:off x="9088120" y="1346835"/>
            <a:ext cx="2766060" cy="5078730"/>
          </a:xfrm>
          <a:prstGeom prst="rect">
            <a:avLst/>
          </a:prstGeom>
        </p:spPr>
      </p:pic>
      <p:pic>
        <p:nvPicPr>
          <p:cNvPr id="10" name="图片 9"/>
          <p:cNvPicPr>
            <a:picLocks noChangeAspect="1"/>
          </p:cNvPicPr>
          <p:nvPr/>
        </p:nvPicPr>
        <p:blipFill>
          <a:blip r:embed="rId4"/>
          <a:srcRect b="18647"/>
          <a:stretch>
            <a:fillRect/>
          </a:stretch>
        </p:blipFill>
        <p:spPr>
          <a:xfrm>
            <a:off x="3446780" y="1359535"/>
            <a:ext cx="2940685" cy="5072380"/>
          </a:xfrm>
          <a:prstGeom prst="rect">
            <a:avLst/>
          </a:prstGeom>
        </p:spPr>
      </p:pic>
      <p:pic>
        <p:nvPicPr>
          <p:cNvPr id="3" name="图片 2"/>
          <p:cNvPicPr>
            <a:picLocks noChangeAspect="1"/>
          </p:cNvPicPr>
          <p:nvPr/>
        </p:nvPicPr>
        <p:blipFill>
          <a:blip r:embed="rId5"/>
          <a:stretch>
            <a:fillRect/>
          </a:stretch>
        </p:blipFill>
        <p:spPr>
          <a:xfrm>
            <a:off x="6489065" y="1347470"/>
            <a:ext cx="2497455" cy="5078095"/>
          </a:xfrm>
          <a:prstGeom prst="rect">
            <a:avLst/>
          </a:prstGeom>
        </p:spPr>
      </p:pic>
      <p:pic>
        <p:nvPicPr>
          <p:cNvPr id="4" name="图片 3"/>
          <p:cNvPicPr>
            <a:picLocks noChangeAspect="1"/>
          </p:cNvPicPr>
          <p:nvPr/>
        </p:nvPicPr>
        <p:blipFill>
          <a:blip r:embed="rId6"/>
          <a:stretch>
            <a:fillRect/>
          </a:stretch>
        </p:blipFill>
        <p:spPr>
          <a:xfrm>
            <a:off x="144145" y="1353185"/>
            <a:ext cx="3133725" cy="1019175"/>
          </a:xfrm>
          <a:prstGeom prst="rect">
            <a:avLst/>
          </a:prstGeom>
        </p:spPr>
      </p:pic>
      <p:pic>
        <p:nvPicPr>
          <p:cNvPr id="5" name="图片 4"/>
          <p:cNvPicPr>
            <a:picLocks noChangeAspect="1"/>
          </p:cNvPicPr>
          <p:nvPr/>
        </p:nvPicPr>
        <p:blipFill>
          <a:blip r:embed="rId7"/>
          <a:stretch>
            <a:fillRect/>
          </a:stretch>
        </p:blipFill>
        <p:spPr>
          <a:xfrm>
            <a:off x="153035" y="2531110"/>
            <a:ext cx="3124200" cy="389445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手机</a:t>
            </a:r>
            <a:r>
              <a:rPr lang="en-US" altLang="zh-CN" sz="2000" dirty="0"/>
              <a:t>APP-</a:t>
            </a:r>
            <a:r>
              <a:rPr lang="zh-CN" altLang="en-US" sz="2000" dirty="0"/>
              <a:t>知识点</a:t>
            </a:r>
          </a:p>
        </p:txBody>
      </p:sp>
      <p:pic>
        <p:nvPicPr>
          <p:cNvPr id="3" name="图片 2"/>
          <p:cNvPicPr>
            <a:picLocks noChangeAspect="1"/>
          </p:cNvPicPr>
          <p:nvPr/>
        </p:nvPicPr>
        <p:blipFill>
          <a:blip r:embed="rId3"/>
          <a:stretch>
            <a:fillRect/>
          </a:stretch>
        </p:blipFill>
        <p:spPr>
          <a:xfrm>
            <a:off x="180343" y="1306800"/>
            <a:ext cx="2773084" cy="5553154"/>
          </a:xfrm>
          <a:prstGeom prst="rect">
            <a:avLst/>
          </a:prstGeom>
        </p:spPr>
      </p:pic>
      <p:pic>
        <p:nvPicPr>
          <p:cNvPr id="4" name="图片 3"/>
          <p:cNvPicPr>
            <a:picLocks noChangeAspect="1"/>
          </p:cNvPicPr>
          <p:nvPr/>
        </p:nvPicPr>
        <p:blipFill>
          <a:blip r:embed="rId4"/>
          <a:stretch>
            <a:fillRect/>
          </a:stretch>
        </p:blipFill>
        <p:spPr>
          <a:xfrm>
            <a:off x="3107099" y="1306800"/>
            <a:ext cx="2797215" cy="5553789"/>
          </a:xfrm>
          <a:prstGeom prst="rect">
            <a:avLst/>
          </a:prstGeom>
        </p:spPr>
      </p:pic>
      <p:pic>
        <p:nvPicPr>
          <p:cNvPr id="6" name="图片 5"/>
          <p:cNvPicPr>
            <a:picLocks noChangeAspect="1"/>
          </p:cNvPicPr>
          <p:nvPr/>
        </p:nvPicPr>
        <p:blipFill>
          <a:blip r:embed="rId5"/>
          <a:stretch>
            <a:fillRect/>
          </a:stretch>
        </p:blipFill>
        <p:spPr>
          <a:xfrm>
            <a:off x="6058621" y="1298545"/>
            <a:ext cx="2795945" cy="5558869"/>
          </a:xfrm>
          <a:prstGeom prst="rect">
            <a:avLst/>
          </a:prstGeom>
        </p:spPr>
      </p:pic>
      <p:pic>
        <p:nvPicPr>
          <p:cNvPr id="12" name="图片 11"/>
          <p:cNvPicPr>
            <a:picLocks noChangeAspect="1"/>
          </p:cNvPicPr>
          <p:nvPr/>
        </p:nvPicPr>
        <p:blipFill>
          <a:blip r:embed="rId6"/>
          <a:srcRect b="14402"/>
          <a:stretch>
            <a:fillRect/>
          </a:stretch>
        </p:blipFill>
        <p:spPr>
          <a:xfrm>
            <a:off x="8978265" y="3780155"/>
            <a:ext cx="3036570" cy="3077845"/>
          </a:xfrm>
          <a:prstGeom prst="rect">
            <a:avLst/>
          </a:prstGeom>
        </p:spPr>
      </p:pic>
      <p:pic>
        <p:nvPicPr>
          <p:cNvPr id="7" name="图片 6"/>
          <p:cNvPicPr>
            <a:picLocks noChangeAspect="1"/>
          </p:cNvPicPr>
          <p:nvPr/>
        </p:nvPicPr>
        <p:blipFill>
          <a:blip r:embed="rId7"/>
          <a:stretch>
            <a:fillRect/>
          </a:stretch>
        </p:blipFill>
        <p:spPr>
          <a:xfrm>
            <a:off x="8978265" y="1298575"/>
            <a:ext cx="3032125" cy="248158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手机</a:t>
            </a:r>
            <a:r>
              <a:rPr lang="en-US" altLang="zh-CN" sz="2000" dirty="0"/>
              <a:t>APP-</a:t>
            </a:r>
            <a:r>
              <a:rPr lang="zh-CN" altLang="en-US" sz="2000" dirty="0"/>
              <a:t>阶段测评</a:t>
            </a:r>
          </a:p>
        </p:txBody>
      </p:sp>
      <p:pic>
        <p:nvPicPr>
          <p:cNvPr id="13" name="图片 12"/>
          <p:cNvPicPr>
            <a:picLocks noChangeAspect="1"/>
          </p:cNvPicPr>
          <p:nvPr/>
        </p:nvPicPr>
        <p:blipFill>
          <a:blip r:embed="rId3"/>
          <a:stretch>
            <a:fillRect/>
          </a:stretch>
        </p:blipFill>
        <p:spPr>
          <a:xfrm>
            <a:off x="7581265" y="3718560"/>
            <a:ext cx="3192780" cy="2778760"/>
          </a:xfrm>
          <a:prstGeom prst="rect">
            <a:avLst/>
          </a:prstGeom>
        </p:spPr>
      </p:pic>
      <p:sp>
        <p:nvSpPr>
          <p:cNvPr id="14" name="文本框 13"/>
          <p:cNvSpPr txBox="1"/>
          <p:nvPr/>
        </p:nvSpPr>
        <p:spPr>
          <a:xfrm>
            <a:off x="283845" y="1096010"/>
            <a:ext cx="3900170" cy="5908040"/>
          </a:xfrm>
          <a:prstGeom prst="rect">
            <a:avLst/>
          </a:prstGeom>
          <a:noFill/>
        </p:spPr>
        <p:txBody>
          <a:bodyPr wrap="square" rtlCol="0">
            <a:spAutoFit/>
          </a:bodyPr>
          <a:lstStyle/>
          <a:p>
            <a:pPr algn="l">
              <a:lnSpc>
                <a:spcPct val="150000"/>
              </a:lnSpc>
            </a:pPr>
            <a:r>
              <a:rPr lang="zh-CN" altLang="en-US" sz="1795" b="1" dirty="0">
                <a:latin typeface="微软雅黑" panose="020B0503020204020204" pitchFamily="34" charset="-122"/>
                <a:ea typeface="微软雅黑" panose="020B0503020204020204" pitchFamily="34" charset="-122"/>
              </a:rPr>
              <a:t>注意：</a:t>
            </a:r>
          </a:p>
          <a:p>
            <a:pPr algn="l">
              <a:lnSpc>
                <a:spcPct val="150000"/>
              </a:lnSpc>
            </a:pPr>
            <a:r>
              <a:rPr lang="en-US" altLang="zh-CN" sz="1795" b="1" dirty="0">
                <a:latin typeface="微软雅黑" panose="020B0503020204020204" pitchFamily="34" charset="-122"/>
                <a:ea typeface="微软雅黑" panose="020B0503020204020204" pitchFamily="34" charset="-122"/>
              </a:rPr>
              <a:t>1. </a:t>
            </a:r>
            <a:r>
              <a:rPr lang="zh-CN" altLang="en-US" sz="1795" b="1" dirty="0">
                <a:latin typeface="微软雅黑" panose="020B0503020204020204" pitchFamily="34" charset="-122"/>
                <a:ea typeface="微软雅黑" panose="020B0503020204020204" pitchFamily="34" charset="-122"/>
              </a:rPr>
              <a:t>每门课程有</a:t>
            </a:r>
            <a:r>
              <a:rPr lang="en-US" altLang="zh-CN" sz="1795" b="1" dirty="0">
                <a:solidFill>
                  <a:srgbClr val="FF0000"/>
                </a:solidFill>
                <a:latin typeface="微软雅黑" panose="020B0503020204020204" pitchFamily="34" charset="-122"/>
                <a:ea typeface="微软雅黑" panose="020B0503020204020204" pitchFamily="34" charset="-122"/>
              </a:rPr>
              <a:t>4</a:t>
            </a:r>
            <a:r>
              <a:rPr lang="zh-CN" altLang="en-US" sz="1795" b="1" dirty="0">
                <a:solidFill>
                  <a:srgbClr val="FF0000"/>
                </a:solidFill>
                <a:latin typeface="微软雅黑" panose="020B0503020204020204" pitchFamily="34" charset="-122"/>
                <a:ea typeface="微软雅黑" panose="020B0503020204020204" pitchFamily="34" charset="-122"/>
              </a:rPr>
              <a:t>次阶段测评</a:t>
            </a:r>
            <a:endParaRPr lang="zh-CN" altLang="en-US" sz="1795" b="1" dirty="0">
              <a:latin typeface="微软雅黑" panose="020B0503020204020204" pitchFamily="34" charset="-122"/>
              <a:ea typeface="微软雅黑" panose="020B0503020204020204" pitchFamily="34" charset="-122"/>
            </a:endParaRPr>
          </a:p>
          <a:p>
            <a:pPr algn="l">
              <a:lnSpc>
                <a:spcPct val="150000"/>
              </a:lnSpc>
            </a:pPr>
            <a:endParaRPr lang="zh-CN" altLang="en-US" sz="1795" b="1" dirty="0">
              <a:latin typeface="微软雅黑" panose="020B0503020204020204" pitchFamily="34" charset="-122"/>
              <a:ea typeface="微软雅黑" panose="020B0503020204020204" pitchFamily="34" charset="-122"/>
            </a:endParaRPr>
          </a:p>
          <a:p>
            <a:pPr algn="l">
              <a:lnSpc>
                <a:spcPct val="150000"/>
              </a:lnSpc>
            </a:pPr>
            <a:r>
              <a:rPr lang="en-US" altLang="zh-CN" sz="1795" b="1" dirty="0">
                <a:latin typeface="微软雅黑" panose="020B0503020204020204" pitchFamily="34" charset="-122"/>
                <a:ea typeface="微软雅黑" panose="020B0503020204020204" pitchFamily="34" charset="-122"/>
              </a:rPr>
              <a:t>2. </a:t>
            </a:r>
            <a:r>
              <a:rPr lang="zh-CN" altLang="en-US" sz="1795" b="1" dirty="0">
                <a:latin typeface="微软雅黑" panose="020B0503020204020204" pitchFamily="34" charset="-122"/>
                <a:ea typeface="微软雅黑" panose="020B0503020204020204" pitchFamily="34" charset="-122"/>
              </a:rPr>
              <a:t>每次阶段测评有</a:t>
            </a:r>
            <a:r>
              <a:rPr lang="en-US" altLang="zh-CN" sz="1795" b="1" dirty="0">
                <a:latin typeface="微软雅黑" panose="020B0503020204020204" pitchFamily="34" charset="-122"/>
                <a:ea typeface="微软雅黑" panose="020B0503020204020204" pitchFamily="34" charset="-122"/>
              </a:rPr>
              <a:t>2</a:t>
            </a:r>
            <a:r>
              <a:rPr lang="zh-CN" altLang="en-US" sz="1795" b="1" dirty="0">
                <a:latin typeface="微软雅黑" panose="020B0503020204020204" pitchFamily="34" charset="-122"/>
                <a:ea typeface="微软雅黑" panose="020B0503020204020204" pitchFamily="34" charset="-122"/>
              </a:rPr>
              <a:t>次考试机会，</a:t>
            </a:r>
          </a:p>
          <a:p>
            <a:pPr algn="l">
              <a:lnSpc>
                <a:spcPct val="150000"/>
              </a:lnSpc>
            </a:pPr>
            <a:r>
              <a:rPr lang="zh-CN" altLang="en-US" sz="1795" b="1" dirty="0">
                <a:latin typeface="微软雅黑" panose="020B0503020204020204" pitchFamily="34" charset="-122"/>
                <a:ea typeface="微软雅黑" panose="020B0503020204020204" pitchFamily="34" charset="-122"/>
              </a:rPr>
              <a:t>    对应</a:t>
            </a:r>
            <a:r>
              <a:rPr lang="en-US" altLang="zh-CN" sz="1795" b="1" dirty="0">
                <a:solidFill>
                  <a:srgbClr val="FF0000"/>
                </a:solidFill>
                <a:latin typeface="微软雅黑" panose="020B0503020204020204" pitchFamily="34" charset="-122"/>
                <a:ea typeface="微软雅黑" panose="020B0503020204020204" pitchFamily="34" charset="-122"/>
              </a:rPr>
              <a:t>2</a:t>
            </a:r>
            <a:r>
              <a:rPr lang="zh-CN" altLang="en-US" sz="1795" b="1" dirty="0">
                <a:solidFill>
                  <a:srgbClr val="FF0000"/>
                </a:solidFill>
                <a:latin typeface="微软雅黑" panose="020B0503020204020204" pitchFamily="34" charset="-122"/>
                <a:ea typeface="微软雅黑" panose="020B0503020204020204" pitchFamily="34" charset="-122"/>
              </a:rPr>
              <a:t>套不同试卷</a:t>
            </a:r>
            <a:endParaRPr lang="zh-CN" altLang="en-US" sz="1795" b="1" dirty="0">
              <a:latin typeface="微软雅黑" panose="020B0503020204020204" pitchFamily="34" charset="-122"/>
              <a:ea typeface="微软雅黑" panose="020B0503020204020204" pitchFamily="34" charset="-122"/>
            </a:endParaRPr>
          </a:p>
          <a:p>
            <a:pPr algn="l">
              <a:lnSpc>
                <a:spcPct val="150000"/>
              </a:lnSpc>
            </a:pPr>
            <a:endParaRPr lang="zh-CN" altLang="en-US" sz="1795" b="1" dirty="0">
              <a:latin typeface="微软雅黑" panose="020B0503020204020204" pitchFamily="34" charset="-122"/>
              <a:ea typeface="微软雅黑" panose="020B0503020204020204" pitchFamily="34" charset="-122"/>
            </a:endParaRPr>
          </a:p>
          <a:p>
            <a:pPr algn="l">
              <a:lnSpc>
                <a:spcPct val="150000"/>
              </a:lnSpc>
            </a:pPr>
            <a:r>
              <a:rPr lang="en-US" altLang="zh-CN" sz="1795" b="1" dirty="0">
                <a:latin typeface="微软雅黑" panose="020B0503020204020204" pitchFamily="34" charset="-122"/>
                <a:ea typeface="微软雅黑" panose="020B0503020204020204" pitchFamily="34" charset="-122"/>
              </a:rPr>
              <a:t>3. </a:t>
            </a:r>
            <a:r>
              <a:rPr lang="zh-CN" altLang="en-US" sz="1795" b="1" dirty="0">
                <a:latin typeface="微软雅黑" panose="020B0503020204020204" pitchFamily="34" charset="-122"/>
                <a:ea typeface="微软雅黑" panose="020B0503020204020204" pitchFamily="34" charset="-122"/>
              </a:rPr>
              <a:t>每套试卷提交之后可以不限次数</a:t>
            </a:r>
          </a:p>
          <a:p>
            <a:pPr algn="l">
              <a:lnSpc>
                <a:spcPct val="150000"/>
              </a:lnSpc>
            </a:pPr>
            <a:r>
              <a:rPr lang="zh-CN" altLang="en-US" sz="1795" b="1" dirty="0">
                <a:latin typeface="微软雅黑" panose="020B0503020204020204" pitchFamily="34" charset="-122"/>
                <a:ea typeface="微软雅黑" panose="020B0503020204020204" pitchFamily="34" charset="-122"/>
              </a:rPr>
              <a:t>   从</a:t>
            </a:r>
            <a:r>
              <a:rPr lang="en-US" altLang="zh-CN" sz="1795" b="1" dirty="0">
                <a:solidFill>
                  <a:srgbClr val="FF0000"/>
                </a:solidFill>
                <a:latin typeface="微软雅黑" panose="020B0503020204020204" pitchFamily="34" charset="-122"/>
                <a:ea typeface="微软雅黑" panose="020B0503020204020204" pitchFamily="34" charset="-122"/>
              </a:rPr>
              <a:t>“</a:t>
            </a:r>
            <a:r>
              <a:rPr lang="zh-CN" altLang="en-US" sz="1795" b="1" dirty="0">
                <a:solidFill>
                  <a:srgbClr val="FF0000"/>
                </a:solidFill>
                <a:latin typeface="微软雅黑" panose="020B0503020204020204" pitchFamily="34" charset="-122"/>
                <a:ea typeface="微软雅黑" panose="020B0503020204020204" pitchFamily="34" charset="-122"/>
              </a:rPr>
              <a:t>考试记录</a:t>
            </a:r>
            <a:r>
              <a:rPr lang="en-US" altLang="zh-CN" sz="1795" b="1" dirty="0">
                <a:solidFill>
                  <a:srgbClr val="FF0000"/>
                </a:solidFill>
                <a:latin typeface="微软雅黑" panose="020B0503020204020204" pitchFamily="34" charset="-122"/>
                <a:ea typeface="微软雅黑" panose="020B0503020204020204" pitchFamily="34" charset="-122"/>
              </a:rPr>
              <a:t>”</a:t>
            </a:r>
            <a:r>
              <a:rPr lang="zh-CN" altLang="en-US" sz="1795" b="1" dirty="0">
                <a:solidFill>
                  <a:srgbClr val="FF0000"/>
                </a:solidFill>
                <a:latin typeface="微软雅黑" panose="020B0503020204020204" pitchFamily="34" charset="-122"/>
                <a:ea typeface="微软雅黑" panose="020B0503020204020204" pitchFamily="34" charset="-122"/>
              </a:rPr>
              <a:t>进入</a:t>
            </a:r>
            <a:r>
              <a:rPr lang="en-US" altLang="zh-CN" sz="1795" b="1" dirty="0">
                <a:solidFill>
                  <a:srgbClr val="FF0000"/>
                </a:solidFill>
                <a:latin typeface="微软雅黑" panose="020B0503020204020204" pitchFamily="34" charset="-122"/>
                <a:ea typeface="微软雅黑" panose="020B0503020204020204" pitchFamily="34" charset="-122"/>
              </a:rPr>
              <a:t>“</a:t>
            </a:r>
            <a:r>
              <a:rPr lang="zh-CN" altLang="en-US" sz="1795" b="1" dirty="0">
                <a:solidFill>
                  <a:srgbClr val="FF0000"/>
                </a:solidFill>
                <a:latin typeface="微软雅黑" panose="020B0503020204020204" pitchFamily="34" charset="-122"/>
                <a:ea typeface="微软雅黑" panose="020B0503020204020204" pitchFamily="34" charset="-122"/>
              </a:rPr>
              <a:t>查看答卷</a:t>
            </a:r>
            <a:r>
              <a:rPr lang="en-US" altLang="zh-CN" sz="1795" b="1" dirty="0">
                <a:solidFill>
                  <a:srgbClr val="FF0000"/>
                </a:solidFill>
                <a:latin typeface="微软雅黑" panose="020B0503020204020204" pitchFamily="34" charset="-122"/>
                <a:ea typeface="微软雅黑" panose="020B0503020204020204" pitchFamily="34" charset="-122"/>
              </a:rPr>
              <a:t>”</a:t>
            </a:r>
            <a:r>
              <a:rPr lang="zh-CN" altLang="en-US" sz="1795" b="1" dirty="0">
                <a:latin typeface="微软雅黑" panose="020B0503020204020204" pitchFamily="34" charset="-122"/>
                <a:ea typeface="微软雅黑" panose="020B0503020204020204" pitchFamily="34" charset="-122"/>
              </a:rPr>
              <a:t>查看错题，再点</a:t>
            </a:r>
            <a:r>
              <a:rPr lang="en-US" altLang="zh-CN" sz="1795" b="1" dirty="0">
                <a:solidFill>
                  <a:srgbClr val="FF0000"/>
                </a:solidFill>
                <a:latin typeface="微软雅黑" panose="020B0503020204020204" pitchFamily="34" charset="-122"/>
                <a:ea typeface="微软雅黑" panose="020B0503020204020204" pitchFamily="34" charset="-122"/>
              </a:rPr>
              <a:t>“</a:t>
            </a:r>
            <a:r>
              <a:rPr lang="zh-CN" altLang="en-US" sz="1795" b="1" dirty="0">
                <a:solidFill>
                  <a:srgbClr val="FF0000"/>
                </a:solidFill>
                <a:latin typeface="微软雅黑" panose="020B0503020204020204" pitchFamily="34" charset="-122"/>
                <a:ea typeface="微软雅黑" panose="020B0503020204020204" pitchFamily="34" charset="-122"/>
              </a:rPr>
              <a:t>继续考试</a:t>
            </a:r>
            <a:r>
              <a:rPr lang="en-US" altLang="zh-CN" sz="1795" b="1" dirty="0">
                <a:solidFill>
                  <a:srgbClr val="FF0000"/>
                </a:solidFill>
                <a:latin typeface="微软雅黑" panose="020B0503020204020204" pitchFamily="34" charset="-122"/>
                <a:ea typeface="微软雅黑" panose="020B0503020204020204" pitchFamily="34" charset="-122"/>
              </a:rPr>
              <a:t>”</a:t>
            </a:r>
            <a:r>
              <a:rPr lang="zh-CN" altLang="en-US" sz="1795" b="1" dirty="0">
                <a:latin typeface="微软雅黑" panose="020B0503020204020204" pitchFamily="34" charset="-122"/>
                <a:ea typeface="微软雅黑" panose="020B0503020204020204" pitchFamily="34" charset="-122"/>
              </a:rPr>
              <a:t>修改答案，直至取得理想分数</a:t>
            </a:r>
          </a:p>
          <a:p>
            <a:pPr algn="l">
              <a:lnSpc>
                <a:spcPct val="150000"/>
              </a:lnSpc>
            </a:pPr>
            <a:endParaRPr lang="zh-CN" altLang="en-US" sz="1795" b="1" dirty="0">
              <a:latin typeface="微软雅黑" panose="020B0503020204020204" pitchFamily="34" charset="-122"/>
              <a:ea typeface="微软雅黑" panose="020B0503020204020204" pitchFamily="34" charset="-122"/>
            </a:endParaRPr>
          </a:p>
          <a:p>
            <a:pPr algn="l">
              <a:lnSpc>
                <a:spcPct val="150000"/>
              </a:lnSpc>
            </a:pPr>
            <a:r>
              <a:rPr lang="en-US" altLang="zh-CN" sz="1795" b="1" dirty="0">
                <a:latin typeface="微软雅黑" panose="020B0503020204020204" pitchFamily="34" charset="-122"/>
                <a:ea typeface="微软雅黑" panose="020B0503020204020204" pitchFamily="34" charset="-122"/>
              </a:rPr>
              <a:t>4. </a:t>
            </a:r>
            <a:r>
              <a:rPr lang="zh-CN" altLang="en-US" sz="1795" b="1" dirty="0">
                <a:latin typeface="微软雅黑" panose="020B0503020204020204" pitchFamily="34" charset="-122"/>
                <a:ea typeface="微软雅黑" panose="020B0503020204020204" pitchFamily="34" charset="-122"/>
              </a:rPr>
              <a:t>每次阶段测评取两套试卷里</a:t>
            </a:r>
            <a:r>
              <a:rPr lang="zh-CN" altLang="en-US" sz="1795" b="1" dirty="0">
                <a:solidFill>
                  <a:srgbClr val="FF0000"/>
                </a:solidFill>
                <a:latin typeface="微软雅黑" panose="020B0503020204020204" pitchFamily="34" charset="-122"/>
                <a:ea typeface="微软雅黑" panose="020B0503020204020204" pitchFamily="34" charset="-122"/>
              </a:rPr>
              <a:t>最高分</a:t>
            </a:r>
            <a:endParaRPr lang="zh-CN" altLang="en-US" sz="1795" b="1" dirty="0">
              <a:latin typeface="微软雅黑" panose="020B0503020204020204" pitchFamily="34" charset="-122"/>
              <a:ea typeface="微软雅黑" panose="020B0503020204020204" pitchFamily="34" charset="-122"/>
            </a:endParaRPr>
          </a:p>
          <a:p>
            <a:pPr algn="l">
              <a:lnSpc>
                <a:spcPct val="150000"/>
              </a:lnSpc>
            </a:pPr>
            <a:r>
              <a:rPr lang="zh-CN" altLang="en-US" sz="1795" b="1" dirty="0">
                <a:latin typeface="微软雅黑" panose="020B0503020204020204" pitchFamily="34" charset="-122"/>
                <a:ea typeface="微软雅黑" panose="020B0503020204020204" pitchFamily="34" charset="-122"/>
              </a:rPr>
              <a:t>    作为成绩。</a:t>
            </a:r>
          </a:p>
          <a:p>
            <a:pPr algn="l">
              <a:lnSpc>
                <a:spcPct val="150000"/>
              </a:lnSpc>
            </a:pPr>
            <a:endParaRPr lang="zh-CN" altLang="en-US" sz="1795" b="1"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a:stretch>
            <a:fillRect/>
          </a:stretch>
        </p:blipFill>
        <p:spPr>
          <a:xfrm>
            <a:off x="4241165" y="763905"/>
            <a:ext cx="3192780" cy="5732780"/>
          </a:xfrm>
          <a:prstGeom prst="rect">
            <a:avLst/>
          </a:prstGeom>
        </p:spPr>
      </p:pic>
      <p:pic>
        <p:nvPicPr>
          <p:cNvPr id="4" name="图片 3"/>
          <p:cNvPicPr>
            <a:picLocks noChangeAspect="1"/>
          </p:cNvPicPr>
          <p:nvPr/>
        </p:nvPicPr>
        <p:blipFill>
          <a:blip r:embed="rId5"/>
          <a:stretch>
            <a:fillRect/>
          </a:stretch>
        </p:blipFill>
        <p:spPr>
          <a:xfrm>
            <a:off x="7581265" y="763905"/>
            <a:ext cx="3197225" cy="295465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手机</a:t>
            </a:r>
            <a:r>
              <a:rPr lang="en-US" altLang="zh-CN" sz="2000" dirty="0"/>
              <a:t>APP-</a:t>
            </a:r>
            <a:r>
              <a:rPr lang="zh-CN" altLang="en-US" sz="2000" dirty="0"/>
              <a:t>综合测评</a:t>
            </a:r>
          </a:p>
        </p:txBody>
      </p:sp>
      <p:sp>
        <p:nvSpPr>
          <p:cNvPr id="14" name="文本框 13"/>
          <p:cNvSpPr txBox="1"/>
          <p:nvPr/>
        </p:nvSpPr>
        <p:spPr>
          <a:xfrm>
            <a:off x="179070" y="1093470"/>
            <a:ext cx="7152005" cy="5492750"/>
          </a:xfrm>
          <a:prstGeom prst="rect">
            <a:avLst/>
          </a:prstGeom>
          <a:noFill/>
        </p:spPr>
        <p:txBody>
          <a:bodyPr wrap="square" rtlCol="0">
            <a:spAutoFit/>
          </a:bodyPr>
          <a:lstStyle/>
          <a:p>
            <a:pPr algn="l">
              <a:lnSpc>
                <a:spcPct val="150000"/>
              </a:lnSpc>
            </a:pPr>
            <a:r>
              <a:rPr lang="zh-CN" altLang="en-US" sz="1795" b="1" dirty="0">
                <a:latin typeface="微软雅黑" panose="020B0503020204020204" pitchFamily="34" charset="-122"/>
                <a:ea typeface="微软雅黑" panose="020B0503020204020204" pitchFamily="34" charset="-122"/>
              </a:rPr>
              <a:t>注意：</a:t>
            </a:r>
          </a:p>
          <a:p>
            <a:pPr algn="l">
              <a:lnSpc>
                <a:spcPct val="150000"/>
              </a:lnSpc>
            </a:pPr>
            <a:r>
              <a:rPr lang="en-US" altLang="zh-CN" sz="1795" b="1" dirty="0">
                <a:latin typeface="微软雅黑" panose="020B0503020204020204" pitchFamily="34" charset="-122"/>
                <a:ea typeface="微软雅黑" panose="020B0503020204020204" pitchFamily="34" charset="-122"/>
              </a:rPr>
              <a:t>1. </a:t>
            </a:r>
            <a:r>
              <a:rPr lang="zh-CN" altLang="en-US" sz="1795" b="1" dirty="0">
                <a:latin typeface="微软雅黑" panose="020B0503020204020204" pitchFamily="34" charset="-122"/>
                <a:ea typeface="微软雅黑" panose="020B0503020204020204" pitchFamily="34" charset="-122"/>
              </a:rPr>
              <a:t>每门课程有</a:t>
            </a:r>
            <a:r>
              <a:rPr lang="zh-CN" altLang="en-US" sz="1795" b="1" dirty="0">
                <a:solidFill>
                  <a:srgbClr val="FF0000"/>
                </a:solidFill>
                <a:latin typeface="微软雅黑" panose="020B0503020204020204" pitchFamily="34" charset="-122"/>
                <a:ea typeface="微软雅黑" panose="020B0503020204020204" pitchFamily="34" charset="-122"/>
              </a:rPr>
              <a:t>三次考试机会</a:t>
            </a:r>
            <a:r>
              <a:rPr lang="zh-CN" altLang="en-US" sz="1795" b="1" dirty="0">
                <a:latin typeface="微软雅黑" panose="020B0503020204020204" pitchFamily="34" charset="-122"/>
                <a:ea typeface="微软雅黑" panose="020B0503020204020204" pitchFamily="34" charset="-122"/>
              </a:rPr>
              <a:t>（对应</a:t>
            </a:r>
            <a:r>
              <a:rPr lang="en-US" altLang="zh-CN" sz="1795" b="1" dirty="0">
                <a:latin typeface="微软雅黑" panose="020B0503020204020204" pitchFamily="34" charset="-122"/>
                <a:ea typeface="微软雅黑" panose="020B0503020204020204" pitchFamily="34" charset="-122"/>
              </a:rPr>
              <a:t>3</a:t>
            </a:r>
            <a:r>
              <a:rPr lang="zh-CN" altLang="en-US" sz="1795" b="1" dirty="0">
                <a:latin typeface="微软雅黑" panose="020B0503020204020204" pitchFamily="34" charset="-122"/>
                <a:ea typeface="微软雅黑" panose="020B0503020204020204" pitchFamily="34" charset="-122"/>
              </a:rPr>
              <a:t>套不同试卷，建议分开使用）；</a:t>
            </a:r>
          </a:p>
          <a:p>
            <a:pPr algn="l">
              <a:lnSpc>
                <a:spcPct val="150000"/>
              </a:lnSpc>
            </a:pPr>
            <a:endParaRPr lang="zh-CN" altLang="en-US" sz="1795" b="1" dirty="0">
              <a:latin typeface="微软雅黑" panose="020B0503020204020204" pitchFamily="34" charset="-122"/>
              <a:ea typeface="微软雅黑" panose="020B0503020204020204" pitchFamily="34" charset="-122"/>
            </a:endParaRPr>
          </a:p>
          <a:p>
            <a:pPr algn="l">
              <a:lnSpc>
                <a:spcPct val="150000"/>
              </a:lnSpc>
            </a:pPr>
            <a:r>
              <a:rPr lang="en-US" altLang="zh-CN" sz="1795" b="1" dirty="0">
                <a:latin typeface="微软雅黑" panose="020B0503020204020204" pitchFamily="34" charset="-122"/>
                <a:ea typeface="微软雅黑" panose="020B0503020204020204" pitchFamily="34" charset="-122"/>
              </a:rPr>
              <a:t>2. </a:t>
            </a:r>
            <a:r>
              <a:rPr lang="zh-CN" altLang="en-US" sz="1795" b="1" dirty="0">
                <a:latin typeface="微软雅黑" panose="020B0503020204020204" pitchFamily="34" charset="-122"/>
                <a:ea typeface="微软雅黑" panose="020B0503020204020204" pitchFamily="34" charset="-122"/>
              </a:rPr>
              <a:t>每次考试机会（即每套试卷）</a:t>
            </a:r>
            <a:r>
              <a:rPr lang="zh-CN" altLang="en-US" sz="1795" b="1" dirty="0">
                <a:solidFill>
                  <a:srgbClr val="FF0000"/>
                </a:solidFill>
                <a:latin typeface="微软雅黑" panose="020B0503020204020204" pitchFamily="34" charset="-122"/>
                <a:ea typeface="微软雅黑" panose="020B0503020204020204" pitchFamily="34" charset="-122"/>
              </a:rPr>
              <a:t>有效期</a:t>
            </a:r>
            <a:r>
              <a:rPr lang="en-US" altLang="zh-CN" sz="1795" b="1" dirty="0">
                <a:solidFill>
                  <a:srgbClr val="FF0000"/>
                </a:solidFill>
                <a:latin typeface="微软雅黑" panose="020B0503020204020204" pitchFamily="34" charset="-122"/>
                <a:ea typeface="微软雅黑" panose="020B0503020204020204" pitchFamily="34" charset="-122"/>
              </a:rPr>
              <a:t>60</a:t>
            </a:r>
            <a:r>
              <a:rPr lang="zh-CN" altLang="en-US" sz="1795" b="1" dirty="0">
                <a:solidFill>
                  <a:srgbClr val="FF0000"/>
                </a:solidFill>
                <a:latin typeface="微软雅黑" panose="020B0503020204020204" pitchFamily="34" charset="-122"/>
                <a:ea typeface="微软雅黑" panose="020B0503020204020204" pitchFamily="34" charset="-122"/>
              </a:rPr>
              <a:t>分钟</a:t>
            </a:r>
            <a:r>
              <a:rPr lang="zh-CN" altLang="en-US" sz="1795" b="1" dirty="0">
                <a:latin typeface="微软雅黑" panose="020B0503020204020204" pitchFamily="34" charset="-122"/>
                <a:ea typeface="微软雅黑" panose="020B0503020204020204" pitchFamily="34" charset="-122"/>
              </a:rPr>
              <a:t>（倒计时</a:t>
            </a:r>
            <a:r>
              <a:rPr lang="en-US" altLang="zh-CN" sz="1795" b="1" dirty="0">
                <a:latin typeface="微软雅黑" panose="020B0503020204020204" pitchFamily="34" charset="-122"/>
                <a:ea typeface="微软雅黑" panose="020B0503020204020204" pitchFamily="34" charset="-122"/>
              </a:rPr>
              <a:t>60</a:t>
            </a:r>
            <a:r>
              <a:rPr lang="zh-CN" altLang="en-US" sz="1795" b="1" dirty="0">
                <a:latin typeface="微软雅黑" panose="020B0503020204020204" pitchFamily="34" charset="-122"/>
                <a:ea typeface="微软雅黑" panose="020B0503020204020204" pitchFamily="34" charset="-122"/>
              </a:rPr>
              <a:t>分钟），</a:t>
            </a:r>
          </a:p>
          <a:p>
            <a:pPr algn="l">
              <a:lnSpc>
                <a:spcPct val="150000"/>
              </a:lnSpc>
            </a:pPr>
            <a:r>
              <a:rPr lang="zh-CN" altLang="en-US" sz="1795" b="1" dirty="0">
                <a:solidFill>
                  <a:srgbClr val="FF0000"/>
                </a:solidFill>
                <a:latin typeface="微软雅黑" panose="020B0503020204020204" pitchFamily="34" charset="-122"/>
                <a:ea typeface="微软雅黑" panose="020B0503020204020204" pitchFamily="34" charset="-122"/>
              </a:rPr>
              <a:t>倒计时结束后无法再作答</a:t>
            </a:r>
            <a:r>
              <a:rPr lang="zh-CN" altLang="en-US" sz="1795" b="1" dirty="0">
                <a:latin typeface="微软雅黑" panose="020B0503020204020204" pitchFamily="34" charset="-122"/>
                <a:ea typeface="微软雅黑" panose="020B0503020204020204" pitchFamily="34" charset="-122"/>
              </a:rPr>
              <a:t>；</a:t>
            </a:r>
          </a:p>
          <a:p>
            <a:pPr algn="l">
              <a:lnSpc>
                <a:spcPct val="150000"/>
              </a:lnSpc>
            </a:pPr>
            <a:endParaRPr lang="zh-CN" altLang="en-US" sz="1795" b="1" dirty="0">
              <a:latin typeface="微软雅黑" panose="020B0503020204020204" pitchFamily="34" charset="-122"/>
              <a:ea typeface="微软雅黑" panose="020B0503020204020204" pitchFamily="34" charset="-122"/>
            </a:endParaRPr>
          </a:p>
          <a:p>
            <a:pPr algn="l">
              <a:lnSpc>
                <a:spcPct val="150000"/>
              </a:lnSpc>
            </a:pPr>
            <a:r>
              <a:rPr lang="en-US" altLang="zh-CN" sz="1795" b="1" dirty="0">
                <a:latin typeface="微软雅黑" panose="020B0503020204020204" pitchFamily="34" charset="-122"/>
                <a:ea typeface="微软雅黑" panose="020B0503020204020204" pitchFamily="34" charset="-122"/>
              </a:rPr>
              <a:t>3. </a:t>
            </a:r>
            <a:r>
              <a:rPr lang="zh-CN" altLang="en-US" sz="1795" b="1" dirty="0">
                <a:latin typeface="微软雅黑" panose="020B0503020204020204" pitchFamily="34" charset="-122"/>
                <a:ea typeface="微软雅黑" panose="020B0503020204020204" pitchFamily="34" charset="-122"/>
              </a:rPr>
              <a:t>每套试卷有效期内可</a:t>
            </a:r>
            <a:r>
              <a:rPr lang="zh-CN" altLang="en-US" sz="1795" b="1" dirty="0">
                <a:latin typeface="微软雅黑" panose="020B0503020204020204" pitchFamily="34" charset="-122"/>
                <a:ea typeface="微软雅黑" panose="020B0503020204020204" pitchFamily="34" charset="-122"/>
                <a:sym typeface="+mn-ea"/>
              </a:rPr>
              <a:t>不限次数从</a:t>
            </a:r>
            <a:r>
              <a:rPr lang="en-US" altLang="zh-CN" sz="1795" b="1" dirty="0">
                <a:solidFill>
                  <a:srgbClr val="FF0000"/>
                </a:solidFill>
                <a:latin typeface="微软雅黑" panose="020B0503020204020204" pitchFamily="34" charset="-122"/>
                <a:ea typeface="微软雅黑" panose="020B0503020204020204" pitchFamily="34" charset="-122"/>
                <a:sym typeface="+mn-ea"/>
              </a:rPr>
              <a:t>“</a:t>
            </a:r>
            <a:r>
              <a:rPr lang="zh-CN" altLang="en-US" sz="1795" b="1" dirty="0">
                <a:solidFill>
                  <a:srgbClr val="FF0000"/>
                </a:solidFill>
                <a:latin typeface="微软雅黑" panose="020B0503020204020204" pitchFamily="34" charset="-122"/>
                <a:ea typeface="微软雅黑" panose="020B0503020204020204" pitchFamily="34" charset="-122"/>
                <a:sym typeface="+mn-ea"/>
              </a:rPr>
              <a:t>考试记录</a:t>
            </a:r>
            <a:r>
              <a:rPr lang="en-US" altLang="zh-CN" sz="1795" b="1" dirty="0">
                <a:solidFill>
                  <a:srgbClr val="FF0000"/>
                </a:solidFill>
                <a:latin typeface="微软雅黑" panose="020B0503020204020204" pitchFamily="34" charset="-122"/>
                <a:ea typeface="微软雅黑" panose="020B0503020204020204" pitchFamily="34" charset="-122"/>
                <a:sym typeface="+mn-ea"/>
              </a:rPr>
              <a:t>”</a:t>
            </a:r>
            <a:r>
              <a:rPr lang="zh-CN" altLang="en-US" sz="1795" b="1" dirty="0">
                <a:solidFill>
                  <a:srgbClr val="FF0000"/>
                </a:solidFill>
                <a:latin typeface="微软雅黑" panose="020B0503020204020204" pitchFamily="34" charset="-122"/>
                <a:ea typeface="微软雅黑" panose="020B0503020204020204" pitchFamily="34" charset="-122"/>
                <a:sym typeface="+mn-ea"/>
              </a:rPr>
              <a:t>进入</a:t>
            </a:r>
            <a:r>
              <a:rPr lang="en-US" altLang="zh-CN" sz="1795" b="1" dirty="0">
                <a:solidFill>
                  <a:srgbClr val="FF0000"/>
                </a:solidFill>
                <a:latin typeface="微软雅黑" panose="020B0503020204020204" pitchFamily="34" charset="-122"/>
                <a:ea typeface="微软雅黑" panose="020B0503020204020204" pitchFamily="34" charset="-122"/>
                <a:sym typeface="+mn-ea"/>
              </a:rPr>
              <a:t>“</a:t>
            </a:r>
            <a:r>
              <a:rPr lang="zh-CN" altLang="en-US" sz="1795" b="1" dirty="0">
                <a:solidFill>
                  <a:srgbClr val="FF0000"/>
                </a:solidFill>
                <a:latin typeface="微软雅黑" panose="020B0503020204020204" pitchFamily="34" charset="-122"/>
                <a:ea typeface="微软雅黑" panose="020B0503020204020204" pitchFamily="34" charset="-122"/>
                <a:sym typeface="+mn-ea"/>
              </a:rPr>
              <a:t>继续考试</a:t>
            </a:r>
            <a:r>
              <a:rPr lang="en-US" altLang="zh-CN" sz="1795" b="1" dirty="0">
                <a:solidFill>
                  <a:srgbClr val="FF0000"/>
                </a:solidFill>
                <a:latin typeface="微软雅黑" panose="020B0503020204020204" pitchFamily="34" charset="-122"/>
                <a:ea typeface="微软雅黑" panose="020B0503020204020204" pitchFamily="34" charset="-122"/>
                <a:sym typeface="+mn-ea"/>
              </a:rPr>
              <a:t>”</a:t>
            </a:r>
          </a:p>
          <a:p>
            <a:pPr algn="l">
              <a:lnSpc>
                <a:spcPct val="150000"/>
              </a:lnSpc>
            </a:pPr>
            <a:r>
              <a:rPr lang="zh-CN" altLang="en-US" sz="1795" b="1" dirty="0">
                <a:latin typeface="微软雅黑" panose="020B0503020204020204" pitchFamily="34" charset="-122"/>
                <a:ea typeface="微软雅黑" panose="020B0503020204020204" pitchFamily="34" charset="-122"/>
                <a:sym typeface="+mn-ea"/>
              </a:rPr>
              <a:t>修改作答，直至取得理想分数。</a:t>
            </a:r>
          </a:p>
          <a:p>
            <a:pPr algn="l">
              <a:lnSpc>
                <a:spcPct val="150000"/>
              </a:lnSpc>
            </a:pPr>
            <a:endParaRPr lang="zh-CN" altLang="en-US" sz="1795" b="1" dirty="0">
              <a:latin typeface="微软雅黑" panose="020B0503020204020204" pitchFamily="34" charset="-122"/>
              <a:ea typeface="微软雅黑" panose="020B0503020204020204" pitchFamily="34" charset="-122"/>
            </a:endParaRPr>
          </a:p>
          <a:p>
            <a:pPr algn="l">
              <a:lnSpc>
                <a:spcPct val="150000"/>
              </a:lnSpc>
            </a:pPr>
            <a:r>
              <a:rPr lang="en-US" altLang="zh-CN" sz="1795" b="1" dirty="0">
                <a:latin typeface="微软雅黑" panose="020B0503020204020204" pitchFamily="34" charset="-122"/>
                <a:ea typeface="微软雅黑" panose="020B0503020204020204" pitchFamily="34" charset="-122"/>
              </a:rPr>
              <a:t>4. </a:t>
            </a:r>
            <a:r>
              <a:rPr lang="zh-CN" altLang="en-US" sz="1795" b="1" dirty="0">
                <a:latin typeface="微软雅黑" panose="020B0503020204020204" pitchFamily="34" charset="-122"/>
                <a:ea typeface="微软雅黑" panose="020B0503020204020204" pitchFamily="34" charset="-122"/>
              </a:rPr>
              <a:t>取三套试卷中最高分作为成绩。</a:t>
            </a:r>
          </a:p>
          <a:p>
            <a:pPr algn="l">
              <a:lnSpc>
                <a:spcPct val="150000"/>
              </a:lnSpc>
            </a:pPr>
            <a:endParaRPr lang="zh-CN" altLang="en-US" sz="1795" b="1" dirty="0">
              <a:latin typeface="微软雅黑" panose="020B0503020204020204" pitchFamily="34" charset="-122"/>
              <a:ea typeface="微软雅黑" panose="020B0503020204020204" pitchFamily="34" charset="-122"/>
            </a:endParaRPr>
          </a:p>
          <a:p>
            <a:pPr algn="l">
              <a:lnSpc>
                <a:spcPct val="150000"/>
              </a:lnSpc>
            </a:pPr>
            <a:r>
              <a:rPr lang="en-US" altLang="zh-CN" sz="1795" b="1" dirty="0">
                <a:latin typeface="微软雅黑" panose="020B0503020204020204" pitchFamily="34" charset="-122"/>
                <a:ea typeface="微软雅黑" panose="020B0503020204020204" pitchFamily="34" charset="-122"/>
              </a:rPr>
              <a:t>5. </a:t>
            </a:r>
            <a:r>
              <a:rPr lang="zh-CN" altLang="en-US" sz="1795" b="1" dirty="0">
                <a:latin typeface="微软雅黑" panose="020B0503020204020204" pitchFamily="34" charset="-122"/>
                <a:ea typeface="微软雅黑" panose="020B0503020204020204" pitchFamily="34" charset="-122"/>
              </a:rPr>
              <a:t>综合测评一般在笔试前两周统一开放，具体时间以实际通知为准。</a:t>
            </a:r>
          </a:p>
          <a:p>
            <a:pPr algn="l">
              <a:lnSpc>
                <a:spcPct val="150000"/>
              </a:lnSpc>
            </a:pPr>
            <a:endParaRPr lang="zh-CN" altLang="en-US" sz="1795" b="1"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srcRect b="26365"/>
          <a:stretch>
            <a:fillRect/>
          </a:stretch>
        </p:blipFill>
        <p:spPr>
          <a:xfrm>
            <a:off x="7608570" y="2174240"/>
            <a:ext cx="4057015" cy="266382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en-US" sz="2000" dirty="0"/>
              <a:t>电脑端学习</a:t>
            </a:r>
          </a:p>
        </p:txBody>
      </p:sp>
      <p:sp>
        <p:nvSpPr>
          <p:cNvPr id="4" name="文本框 3"/>
          <p:cNvSpPr txBox="1"/>
          <p:nvPr/>
        </p:nvSpPr>
        <p:spPr>
          <a:xfrm>
            <a:off x="374015" y="876300"/>
            <a:ext cx="10788650" cy="4448175"/>
          </a:xfrm>
          <a:prstGeom prst="rect">
            <a:avLst/>
          </a:prstGeom>
          <a:noFill/>
        </p:spPr>
        <p:txBody>
          <a:bodyPr wrap="square" rtlCol="0">
            <a:spAutoFit/>
          </a:bodyPr>
          <a:lstStyle/>
          <a:p>
            <a:pPr marL="342900" indent="-342900" algn="l">
              <a:lnSpc>
                <a:spcPct val="170000"/>
              </a:lnSpc>
              <a:buClrTx/>
              <a:buSzTx/>
              <a:buFont typeface="Wingdings" panose="05000000000000000000" charset="0"/>
              <a:buChar char="l"/>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网址：https://hqugk.edu-xl.com/Index/PortalNew</a:t>
            </a:r>
          </a:p>
          <a:p>
            <a:pPr marL="342900" indent="-342900" algn="l">
              <a:lnSpc>
                <a:spcPct val="170000"/>
              </a:lnSpc>
              <a:buClrTx/>
              <a:buSzTx/>
              <a:buFont typeface="Wingdings" panose="05000000000000000000" charset="0"/>
              <a:buChar char="l"/>
            </a:pPr>
            <a:r>
              <a:rPr lang="zh-CN" altLang="en-US" sz="2400">
                <a:latin typeface="微软雅黑" panose="020B0503020204020204" pitchFamily="34" charset="-122"/>
                <a:ea typeface="微软雅黑" panose="020B0503020204020204" pitchFamily="34" charset="-122"/>
                <a:cs typeface="微软雅黑" panose="020B0503020204020204" pitchFamily="34" charset="-122"/>
              </a:rPr>
              <a:t>配备摄像头</a:t>
            </a:r>
          </a:p>
          <a:p>
            <a:pPr marL="342900" indent="-342900">
              <a:lnSpc>
                <a:spcPct val="170000"/>
              </a:lnSpc>
              <a:buFont typeface="Wingdings" panose="05000000000000000000" charset="0"/>
              <a:buChar char="l"/>
            </a:pPr>
            <a:r>
              <a:rPr lang="zh-CN" altLang="en-US" sz="2400">
                <a:latin typeface="微软雅黑" panose="020B0503020204020204" pitchFamily="34" charset="-122"/>
                <a:ea typeface="微软雅黑" panose="020B0503020204020204" pitchFamily="34" charset="-122"/>
                <a:cs typeface="微软雅黑" panose="020B0503020204020204" pitchFamily="34" charset="-122"/>
              </a:rPr>
              <a:t>下载安装 </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Adobe Flash Player </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插件</a:t>
            </a:r>
          </a:p>
          <a:p>
            <a:pPr marL="342900" indent="-342900">
              <a:lnSpc>
                <a:spcPct val="170000"/>
              </a:lnSpc>
              <a:buFont typeface="Wingdings" panose="05000000000000000000" charset="0"/>
              <a:buChar char="l"/>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推荐使用：火狐浏览器、谷歌浏览器、</a:t>
            </a:r>
            <a:r>
              <a:rPr lang="en-US" altLang="zh-CN" sz="2400">
                <a:latin typeface="微软雅黑" panose="020B0503020204020204" pitchFamily="34" charset="-122"/>
                <a:ea typeface="微软雅黑" panose="020B0503020204020204" pitchFamily="34" charset="-122"/>
                <a:cs typeface="微软雅黑" panose="020B0503020204020204" pitchFamily="34" charset="-122"/>
                <a:sym typeface="+mn-ea"/>
              </a:rPr>
              <a:t>360</a:t>
            </a: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浏览器的</a:t>
            </a:r>
            <a:r>
              <a:rPr lang="zh-CN" altLang="en-US" sz="24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极速模式</a:t>
            </a:r>
            <a:endParaRPr lang="zh-CN" altLang="en-US" sz="2400"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70000"/>
              </a:lnSpc>
              <a:buFont typeface="Wingdings" panose="05000000000000000000" charset="0"/>
              <a:buNone/>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lnSpc>
                <a:spcPct val="170000"/>
              </a:lnSpc>
              <a:buFont typeface="Wingdings" panose="05000000000000000000" charset="0"/>
              <a:buChar char="l"/>
            </a:pPr>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60000"/>
              </a:lnSpc>
            </a:pPr>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custDataLst>
              <p:tags r:id="rId1"/>
            </p:custDataLst>
          </p:nvPr>
        </p:nvPicPr>
        <p:blipFill>
          <a:blip r:embed="rId4"/>
          <a:stretch>
            <a:fillRect/>
          </a:stretch>
        </p:blipFill>
        <p:spPr>
          <a:xfrm>
            <a:off x="173355" y="3733165"/>
            <a:ext cx="11845290" cy="25527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407428" y="233593"/>
            <a:ext cx="3050831" cy="546983"/>
          </a:xfrm>
        </p:spPr>
        <p:txBody>
          <a:bodyPr/>
          <a:lstStyle/>
          <a:p>
            <a:r>
              <a:rPr lang="zh-CN" altLang="en-US" sz="2000" dirty="0"/>
              <a:t>电脑端</a:t>
            </a:r>
            <a:r>
              <a:rPr lang="en-US" altLang="zh-CN" sz="2000" dirty="0"/>
              <a:t>-</a:t>
            </a:r>
            <a:r>
              <a:rPr lang="zh-CN" altLang="en-US" sz="2000" dirty="0"/>
              <a:t>登录</a:t>
            </a:r>
          </a:p>
        </p:txBody>
      </p:sp>
      <p:pic>
        <p:nvPicPr>
          <p:cNvPr id="2" name="图片 1"/>
          <p:cNvPicPr>
            <a:picLocks noChangeAspect="1"/>
          </p:cNvPicPr>
          <p:nvPr/>
        </p:nvPicPr>
        <p:blipFill>
          <a:blip r:embed="rId2"/>
          <a:stretch>
            <a:fillRect/>
          </a:stretch>
        </p:blipFill>
        <p:spPr>
          <a:xfrm>
            <a:off x="408305" y="946150"/>
            <a:ext cx="11256645" cy="539686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normAutofit/>
          </a:bodyPr>
          <a:lstStyle/>
          <a:p>
            <a:r>
              <a:rPr lang="zh-CN" altLang="en-US" sz="2000" dirty="0"/>
              <a:t>电脑端</a:t>
            </a:r>
            <a:r>
              <a:rPr lang="en-US" altLang="zh-CN" sz="2000" dirty="0"/>
              <a:t>-</a:t>
            </a:r>
            <a:r>
              <a:rPr lang="zh-CN" altLang="en-US" sz="2000" dirty="0"/>
              <a:t>上传照片</a:t>
            </a:r>
          </a:p>
        </p:txBody>
      </p:sp>
      <p:pic>
        <p:nvPicPr>
          <p:cNvPr id="4" name="图片 3"/>
          <p:cNvPicPr>
            <a:picLocks noChangeAspect="1"/>
          </p:cNvPicPr>
          <p:nvPr>
            <p:custDataLst>
              <p:tags r:id="rId1"/>
            </p:custDataLst>
          </p:nvPr>
        </p:nvPicPr>
        <p:blipFill>
          <a:blip r:embed="rId3"/>
          <a:stretch>
            <a:fillRect/>
          </a:stretch>
        </p:blipFill>
        <p:spPr>
          <a:xfrm>
            <a:off x="407670" y="1189990"/>
            <a:ext cx="11293475" cy="509841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t>电脑端</a:t>
            </a:r>
            <a:r>
              <a:rPr lang="en-US" altLang="zh-CN" sz="2000" dirty="0"/>
              <a:t>-</a:t>
            </a:r>
            <a:r>
              <a:rPr lang="zh-CN" altLang="en-US" sz="2000" dirty="0"/>
              <a:t>选课</a:t>
            </a:r>
          </a:p>
        </p:txBody>
      </p:sp>
      <p:pic>
        <p:nvPicPr>
          <p:cNvPr id="2" name="图片 1"/>
          <p:cNvPicPr>
            <a:picLocks noChangeAspect="1"/>
          </p:cNvPicPr>
          <p:nvPr>
            <p:custDataLst>
              <p:tags r:id="rId1"/>
            </p:custDataLst>
          </p:nvPr>
        </p:nvPicPr>
        <p:blipFill>
          <a:blip r:embed="rId3"/>
          <a:stretch>
            <a:fillRect/>
          </a:stretch>
        </p:blipFill>
        <p:spPr>
          <a:xfrm>
            <a:off x="331470" y="1280795"/>
            <a:ext cx="11647805" cy="45529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t>电脑端</a:t>
            </a:r>
            <a:r>
              <a:rPr lang="en-US" altLang="zh-CN" sz="2000" dirty="0"/>
              <a:t>-</a:t>
            </a:r>
            <a:r>
              <a:rPr lang="zh-CN" altLang="en-US" sz="2000" dirty="0"/>
              <a:t>缴费、支付</a:t>
            </a:r>
            <a:endParaRPr lang="en-US" altLang="zh-CN" sz="2000" dirty="0"/>
          </a:p>
        </p:txBody>
      </p:sp>
      <p:pic>
        <p:nvPicPr>
          <p:cNvPr id="4" name="图片 3"/>
          <p:cNvPicPr>
            <a:picLocks noChangeAspect="1"/>
          </p:cNvPicPr>
          <p:nvPr/>
        </p:nvPicPr>
        <p:blipFill>
          <a:blip r:embed="rId2"/>
          <a:stretch>
            <a:fillRect/>
          </a:stretch>
        </p:blipFill>
        <p:spPr>
          <a:xfrm>
            <a:off x="221615" y="1226820"/>
            <a:ext cx="7529195" cy="4761230"/>
          </a:xfrm>
          <a:prstGeom prst="rect">
            <a:avLst/>
          </a:prstGeom>
        </p:spPr>
      </p:pic>
      <p:pic>
        <p:nvPicPr>
          <p:cNvPr id="5" name="图片 4"/>
          <p:cNvPicPr>
            <a:picLocks noChangeAspect="1"/>
          </p:cNvPicPr>
          <p:nvPr/>
        </p:nvPicPr>
        <p:blipFill>
          <a:blip r:embed="rId3"/>
          <a:stretch>
            <a:fillRect/>
          </a:stretch>
        </p:blipFill>
        <p:spPr>
          <a:xfrm>
            <a:off x="7750810" y="1226820"/>
            <a:ext cx="4236720" cy="476123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t>电脑端</a:t>
            </a:r>
            <a:r>
              <a:rPr lang="en-US" altLang="zh-CN" sz="2000" dirty="0"/>
              <a:t>-</a:t>
            </a:r>
            <a:r>
              <a:rPr lang="zh-CN" altLang="en-US" sz="2000" dirty="0"/>
              <a:t>历史成绩查询</a:t>
            </a:r>
            <a:endParaRPr lang="en-US" altLang="zh-CN" sz="2000" dirty="0"/>
          </a:p>
        </p:txBody>
      </p:sp>
      <p:pic>
        <p:nvPicPr>
          <p:cNvPr id="6" name="图片 5"/>
          <p:cNvPicPr>
            <a:picLocks noChangeAspect="1"/>
          </p:cNvPicPr>
          <p:nvPr/>
        </p:nvPicPr>
        <p:blipFill>
          <a:blip r:embed="rId2"/>
          <a:stretch>
            <a:fillRect/>
          </a:stretch>
        </p:blipFill>
        <p:spPr>
          <a:xfrm>
            <a:off x="445770" y="1986915"/>
            <a:ext cx="11300460" cy="3819525"/>
          </a:xfrm>
          <a:prstGeom prst="rect">
            <a:avLst/>
          </a:prstGeom>
        </p:spPr>
      </p:pic>
      <p:sp>
        <p:nvSpPr>
          <p:cNvPr id="2" name="文本框 1"/>
          <p:cNvSpPr txBox="1"/>
          <p:nvPr/>
        </p:nvSpPr>
        <p:spPr>
          <a:xfrm>
            <a:off x="497840" y="1146810"/>
            <a:ext cx="10442575" cy="368300"/>
          </a:xfrm>
          <a:prstGeom prst="rect">
            <a:avLst/>
          </a:prstGeom>
          <a:noFill/>
        </p:spPr>
        <p:txBody>
          <a:bodyPr wrap="square" rtlCol="0" anchor="t">
            <a:spAutoFit/>
          </a:bodyPr>
          <a:lstStyle/>
          <a:p>
            <a:r>
              <a:rPr lang="zh-CN" altLang="en-US" b="1">
                <a:solidFill>
                  <a:srgbClr val="FF0000"/>
                </a:solidFill>
              </a:rPr>
              <a:t>根据福建省教育考试院规定，过程性评价成绩一年内两个考期有效，即报名当期及连续的下期。</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67995" y="233680"/>
            <a:ext cx="2990215" cy="546735"/>
          </a:xfrm>
        </p:spPr>
        <p:txBody>
          <a:bodyPr/>
          <a:lstStyle/>
          <a:p>
            <a:r>
              <a:rPr lang="zh-CN" altLang="en-US" sz="2000" dirty="0"/>
              <a:t>电脑端</a:t>
            </a:r>
            <a:r>
              <a:rPr lang="en-US" altLang="zh-CN" sz="2000" dirty="0"/>
              <a:t>-</a:t>
            </a:r>
            <a:r>
              <a:rPr lang="zh-CN" altLang="en-US" sz="2000" dirty="0"/>
              <a:t>学习</a:t>
            </a:r>
          </a:p>
        </p:txBody>
      </p:sp>
      <p:pic>
        <p:nvPicPr>
          <p:cNvPr id="4" name="图片 3"/>
          <p:cNvPicPr>
            <a:picLocks noChangeAspect="1"/>
          </p:cNvPicPr>
          <p:nvPr/>
        </p:nvPicPr>
        <p:blipFill>
          <a:blip r:embed="rId2"/>
          <a:stretch>
            <a:fillRect/>
          </a:stretch>
        </p:blipFill>
        <p:spPr>
          <a:xfrm>
            <a:off x="467995" y="1371600"/>
            <a:ext cx="11493500" cy="452628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t>电脑端</a:t>
            </a:r>
            <a:r>
              <a:rPr lang="en-US" altLang="zh-CN" sz="2000" dirty="0"/>
              <a:t>-</a:t>
            </a:r>
            <a:r>
              <a:rPr lang="zh-CN" altLang="en-US" sz="2000" dirty="0"/>
              <a:t>课件学习</a:t>
            </a:r>
          </a:p>
        </p:txBody>
      </p:sp>
      <p:pic>
        <p:nvPicPr>
          <p:cNvPr id="4" name="图片 3"/>
          <p:cNvPicPr>
            <a:picLocks noChangeAspect="1"/>
          </p:cNvPicPr>
          <p:nvPr/>
        </p:nvPicPr>
        <p:blipFill>
          <a:blip r:embed="rId2"/>
          <a:stretch>
            <a:fillRect/>
          </a:stretch>
        </p:blipFill>
        <p:spPr>
          <a:xfrm>
            <a:off x="407670" y="3074035"/>
            <a:ext cx="11139170" cy="3411855"/>
          </a:xfrm>
          <a:prstGeom prst="rect">
            <a:avLst/>
          </a:prstGeom>
        </p:spPr>
      </p:pic>
      <p:pic>
        <p:nvPicPr>
          <p:cNvPr id="5" name="图片 4"/>
          <p:cNvPicPr>
            <a:picLocks noChangeAspect="1"/>
          </p:cNvPicPr>
          <p:nvPr/>
        </p:nvPicPr>
        <p:blipFill>
          <a:blip r:embed="rId3"/>
          <a:stretch>
            <a:fillRect/>
          </a:stretch>
        </p:blipFill>
        <p:spPr>
          <a:xfrm>
            <a:off x="407035" y="984250"/>
            <a:ext cx="11139170" cy="198628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sym typeface="+mn-ea"/>
              </a:rPr>
              <a:t>电脑端</a:t>
            </a:r>
            <a:r>
              <a:rPr lang="en-US" altLang="zh-CN" sz="2000" dirty="0">
                <a:sym typeface="+mn-ea"/>
              </a:rPr>
              <a:t>-</a:t>
            </a:r>
            <a:r>
              <a:rPr lang="zh-CN" altLang="en-US" sz="2000" dirty="0"/>
              <a:t>图像采集</a:t>
            </a:r>
          </a:p>
        </p:txBody>
      </p:sp>
      <p:pic>
        <p:nvPicPr>
          <p:cNvPr id="6" name="图片 5"/>
          <p:cNvPicPr>
            <a:picLocks noChangeAspect="1"/>
          </p:cNvPicPr>
          <p:nvPr/>
        </p:nvPicPr>
        <p:blipFill>
          <a:blip r:embed="rId2"/>
          <a:stretch>
            <a:fillRect/>
          </a:stretch>
        </p:blipFill>
        <p:spPr>
          <a:xfrm>
            <a:off x="241301" y="2038330"/>
            <a:ext cx="3552240" cy="3420158"/>
          </a:xfrm>
          <a:prstGeom prst="rect">
            <a:avLst/>
          </a:prstGeom>
        </p:spPr>
      </p:pic>
      <p:pic>
        <p:nvPicPr>
          <p:cNvPr id="5" name="图片 4"/>
          <p:cNvPicPr>
            <a:picLocks noChangeAspect="1"/>
          </p:cNvPicPr>
          <p:nvPr/>
        </p:nvPicPr>
        <p:blipFill>
          <a:blip r:embed="rId3"/>
          <a:stretch>
            <a:fillRect/>
          </a:stretch>
        </p:blipFill>
        <p:spPr>
          <a:xfrm>
            <a:off x="7576290" y="2032615"/>
            <a:ext cx="4386007" cy="3413808"/>
          </a:xfrm>
          <a:prstGeom prst="rect">
            <a:avLst/>
          </a:prstGeom>
        </p:spPr>
      </p:pic>
      <p:pic>
        <p:nvPicPr>
          <p:cNvPr id="7" name="图片 6"/>
          <p:cNvPicPr>
            <a:picLocks noChangeAspect="1"/>
          </p:cNvPicPr>
          <p:nvPr/>
        </p:nvPicPr>
        <p:blipFill>
          <a:blip r:embed="rId4"/>
          <a:stretch>
            <a:fillRect/>
          </a:stretch>
        </p:blipFill>
        <p:spPr>
          <a:xfrm>
            <a:off x="3843707" y="2038330"/>
            <a:ext cx="3681782" cy="343222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sym typeface="+mn-ea"/>
              </a:rPr>
              <a:t>电脑端</a:t>
            </a:r>
            <a:r>
              <a:rPr lang="en-US" altLang="zh-CN" sz="2000" dirty="0">
                <a:sym typeface="+mn-ea"/>
              </a:rPr>
              <a:t>-</a:t>
            </a:r>
            <a:r>
              <a:rPr lang="zh-CN" altLang="en-US" sz="2000" dirty="0"/>
              <a:t>课件学习</a:t>
            </a:r>
          </a:p>
        </p:txBody>
      </p:sp>
      <p:pic>
        <p:nvPicPr>
          <p:cNvPr id="5" name="图片 4"/>
          <p:cNvPicPr>
            <a:picLocks noChangeAspect="1"/>
          </p:cNvPicPr>
          <p:nvPr/>
        </p:nvPicPr>
        <p:blipFill>
          <a:blip r:embed="rId2"/>
          <a:stretch>
            <a:fillRect/>
          </a:stretch>
        </p:blipFill>
        <p:spPr>
          <a:xfrm>
            <a:off x="224793" y="1937999"/>
            <a:ext cx="9753738" cy="4669221"/>
          </a:xfrm>
          <a:prstGeom prst="rect">
            <a:avLst/>
          </a:prstGeom>
        </p:spPr>
      </p:pic>
      <p:sp>
        <p:nvSpPr>
          <p:cNvPr id="6" name="文本框 5"/>
          <p:cNvSpPr txBox="1"/>
          <p:nvPr/>
        </p:nvSpPr>
        <p:spPr>
          <a:xfrm>
            <a:off x="215268" y="887694"/>
            <a:ext cx="10287781" cy="922020"/>
          </a:xfrm>
          <a:prstGeom prst="rect">
            <a:avLst/>
          </a:prstGeom>
          <a:noFill/>
        </p:spPr>
        <p:txBody>
          <a:bodyPr wrap="square" rtlCol="0">
            <a:spAutoFit/>
          </a:bodyPr>
          <a:lstStyle/>
          <a:p>
            <a:pPr>
              <a:lnSpc>
                <a:spcPct val="150000"/>
              </a:lnSpc>
            </a:pPr>
            <a:r>
              <a:rPr lang="en-US" altLang="zh-CN" sz="1795">
                <a:latin typeface="微软雅黑" panose="020B0503020204020204" pitchFamily="34" charset="-122"/>
                <a:ea typeface="微软雅黑" panose="020B0503020204020204" pitchFamily="34" charset="-122"/>
                <a:cs typeface="微软雅黑" panose="020B0503020204020204" pitchFamily="34" charset="-122"/>
              </a:rPr>
              <a:t>1. </a:t>
            </a:r>
            <a:r>
              <a:rPr lang="zh-CN" altLang="en-US" sz="1795">
                <a:latin typeface="微软雅黑" panose="020B0503020204020204" pitchFamily="34" charset="-122"/>
                <a:ea typeface="微软雅黑" panose="020B0503020204020204" pitchFamily="34" charset="-122"/>
                <a:cs typeface="微软雅黑" panose="020B0503020204020204" pitchFamily="34" charset="-122"/>
              </a:rPr>
              <a:t>不要倍速播放、不要拖进度条快进，否则计时无效（播放过程中会随机弹出知识点测评）</a:t>
            </a:r>
          </a:p>
          <a:p>
            <a:pPr>
              <a:lnSpc>
                <a:spcPct val="150000"/>
              </a:lnSpc>
            </a:pPr>
            <a:r>
              <a:rPr lang="en-US" altLang="zh-CN" sz="1795">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1795">
                <a:latin typeface="微软雅黑" panose="020B0503020204020204" pitchFamily="34" charset="-122"/>
                <a:ea typeface="微软雅黑" panose="020B0503020204020204" pitchFamily="34" charset="-122"/>
                <a:cs typeface="微软雅黑" panose="020B0503020204020204" pitchFamily="34" charset="-122"/>
              </a:rPr>
              <a:t>可以反复学习累计时长</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sym typeface="+mn-ea"/>
              </a:rPr>
              <a:t>电脑端</a:t>
            </a:r>
            <a:r>
              <a:rPr lang="en-US" altLang="zh-CN" sz="2000" dirty="0">
                <a:sym typeface="+mn-ea"/>
              </a:rPr>
              <a:t>-</a:t>
            </a:r>
            <a:r>
              <a:rPr lang="zh-CN" altLang="en-US" sz="2000" dirty="0"/>
              <a:t>知识点测评</a:t>
            </a:r>
          </a:p>
        </p:txBody>
      </p:sp>
      <p:pic>
        <p:nvPicPr>
          <p:cNvPr id="2" name="图片 1"/>
          <p:cNvPicPr>
            <a:picLocks noChangeAspect="1"/>
          </p:cNvPicPr>
          <p:nvPr/>
        </p:nvPicPr>
        <p:blipFill>
          <a:blip r:embed="rId2"/>
          <a:stretch>
            <a:fillRect/>
          </a:stretch>
        </p:blipFill>
        <p:spPr>
          <a:xfrm>
            <a:off x="210823" y="932145"/>
            <a:ext cx="11767987" cy="5657930"/>
          </a:xfrm>
          <a:prstGeom prst="rect">
            <a:avLst/>
          </a:prstGeom>
        </p:spPr>
      </p:pic>
      <p:pic>
        <p:nvPicPr>
          <p:cNvPr id="4" name="图片 3"/>
          <p:cNvPicPr>
            <a:picLocks noChangeAspect="1"/>
          </p:cNvPicPr>
          <p:nvPr/>
        </p:nvPicPr>
        <p:blipFill>
          <a:blip r:embed="rId3"/>
          <a:srcRect l="1029"/>
          <a:stretch>
            <a:fillRect/>
          </a:stretch>
        </p:blipFill>
        <p:spPr>
          <a:xfrm>
            <a:off x="216538" y="2381235"/>
            <a:ext cx="4949260" cy="4200584"/>
          </a:xfrm>
          <a:prstGeom prst="rect">
            <a:avLst/>
          </a:prstGeom>
        </p:spPr>
      </p:pic>
      <p:pic>
        <p:nvPicPr>
          <p:cNvPr id="5" name="图片 4"/>
          <p:cNvPicPr>
            <a:picLocks noChangeAspect="1"/>
          </p:cNvPicPr>
          <p:nvPr/>
        </p:nvPicPr>
        <p:blipFill>
          <a:blip r:embed="rId4"/>
          <a:srcRect l="687" t="1224"/>
          <a:stretch>
            <a:fillRect/>
          </a:stretch>
        </p:blipFill>
        <p:spPr>
          <a:xfrm>
            <a:off x="7021929" y="2440926"/>
            <a:ext cx="4956880" cy="41491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sym typeface="+mn-ea"/>
              </a:rPr>
              <a:t>电脑端</a:t>
            </a:r>
            <a:r>
              <a:rPr lang="en-US" altLang="zh-CN" sz="2000" dirty="0">
                <a:sym typeface="+mn-ea"/>
              </a:rPr>
              <a:t>-</a:t>
            </a:r>
            <a:r>
              <a:rPr lang="zh-CN" altLang="en-US" sz="2000" dirty="0"/>
              <a:t>知识点测评</a:t>
            </a:r>
          </a:p>
        </p:txBody>
      </p:sp>
      <p:pic>
        <p:nvPicPr>
          <p:cNvPr id="7" name="图片 6"/>
          <p:cNvPicPr>
            <a:picLocks noChangeAspect="1"/>
          </p:cNvPicPr>
          <p:nvPr/>
        </p:nvPicPr>
        <p:blipFill>
          <a:blip r:embed="rId2"/>
          <a:stretch>
            <a:fillRect/>
          </a:stretch>
        </p:blipFill>
        <p:spPr>
          <a:xfrm>
            <a:off x="3833541" y="3051170"/>
            <a:ext cx="3883715" cy="3678607"/>
          </a:xfrm>
          <a:prstGeom prst="rect">
            <a:avLst/>
          </a:prstGeom>
        </p:spPr>
      </p:pic>
      <p:pic>
        <p:nvPicPr>
          <p:cNvPr id="2" name="图片 1"/>
          <p:cNvPicPr>
            <a:picLocks noChangeAspect="1"/>
          </p:cNvPicPr>
          <p:nvPr/>
        </p:nvPicPr>
        <p:blipFill>
          <a:blip r:embed="rId3"/>
          <a:stretch>
            <a:fillRect/>
          </a:stretch>
        </p:blipFill>
        <p:spPr>
          <a:xfrm>
            <a:off x="2282190" y="926465"/>
            <a:ext cx="7143750" cy="1905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sym typeface="+mn-ea"/>
              </a:rPr>
              <a:t>电脑端</a:t>
            </a:r>
            <a:r>
              <a:rPr lang="en-US" altLang="zh-CN" sz="2000" dirty="0">
                <a:sym typeface="+mn-ea"/>
              </a:rPr>
              <a:t>-</a:t>
            </a:r>
            <a:r>
              <a:rPr lang="zh-CN" altLang="en-US" sz="2000" dirty="0"/>
              <a:t>阶段测评</a:t>
            </a:r>
          </a:p>
        </p:txBody>
      </p:sp>
      <p:pic>
        <p:nvPicPr>
          <p:cNvPr id="4" name="图片 3"/>
          <p:cNvPicPr>
            <a:picLocks noChangeAspect="1"/>
          </p:cNvPicPr>
          <p:nvPr/>
        </p:nvPicPr>
        <p:blipFill>
          <a:blip r:embed="rId2"/>
          <a:stretch>
            <a:fillRect/>
          </a:stretch>
        </p:blipFill>
        <p:spPr>
          <a:xfrm>
            <a:off x="1475740" y="3075305"/>
            <a:ext cx="9374505" cy="3695065"/>
          </a:xfrm>
          <a:prstGeom prst="rect">
            <a:avLst/>
          </a:prstGeom>
        </p:spPr>
      </p:pic>
      <p:pic>
        <p:nvPicPr>
          <p:cNvPr id="5" name="图片 4"/>
          <p:cNvPicPr>
            <a:picLocks noChangeAspect="1"/>
          </p:cNvPicPr>
          <p:nvPr/>
        </p:nvPicPr>
        <p:blipFill>
          <a:blip r:embed="rId3"/>
          <a:stretch>
            <a:fillRect/>
          </a:stretch>
        </p:blipFill>
        <p:spPr>
          <a:xfrm>
            <a:off x="2524125" y="965835"/>
            <a:ext cx="7143750" cy="19240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sym typeface="+mn-ea"/>
              </a:rPr>
              <a:t>电脑端</a:t>
            </a:r>
            <a:r>
              <a:rPr lang="en-US" altLang="zh-CN" sz="2000" dirty="0">
                <a:sym typeface="+mn-ea"/>
              </a:rPr>
              <a:t>-</a:t>
            </a:r>
            <a:r>
              <a:rPr lang="zh-CN" altLang="en-US" sz="2000" dirty="0"/>
              <a:t>阶段测评</a:t>
            </a:r>
          </a:p>
        </p:txBody>
      </p:sp>
      <p:pic>
        <p:nvPicPr>
          <p:cNvPr id="2" name="图片 1"/>
          <p:cNvPicPr>
            <a:picLocks noChangeAspect="1"/>
          </p:cNvPicPr>
          <p:nvPr/>
        </p:nvPicPr>
        <p:blipFill>
          <a:blip r:embed="rId2"/>
          <a:stretch>
            <a:fillRect/>
          </a:stretch>
        </p:blipFill>
        <p:spPr>
          <a:xfrm>
            <a:off x="207645" y="1116330"/>
            <a:ext cx="11776710" cy="491871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sym typeface="+mn-ea"/>
              </a:rPr>
              <a:t>电脑端</a:t>
            </a:r>
            <a:r>
              <a:rPr lang="en-US" altLang="zh-CN" sz="2000" dirty="0">
                <a:sym typeface="+mn-ea"/>
              </a:rPr>
              <a:t>-</a:t>
            </a:r>
            <a:r>
              <a:rPr lang="zh-CN" altLang="en-US" sz="2000" dirty="0"/>
              <a:t>阶段测评</a:t>
            </a:r>
          </a:p>
        </p:txBody>
      </p:sp>
      <p:pic>
        <p:nvPicPr>
          <p:cNvPr id="10" name="图片 9"/>
          <p:cNvPicPr>
            <a:picLocks noChangeAspect="1"/>
          </p:cNvPicPr>
          <p:nvPr/>
        </p:nvPicPr>
        <p:blipFill>
          <a:blip r:embed="rId2"/>
          <a:srcRect l="1380" t="3857" r="1512" b="5143"/>
          <a:stretch>
            <a:fillRect/>
          </a:stretch>
        </p:blipFill>
        <p:spPr>
          <a:xfrm>
            <a:off x="2976922" y="1228694"/>
            <a:ext cx="6077036" cy="1213502"/>
          </a:xfrm>
          <a:prstGeom prst="rect">
            <a:avLst/>
          </a:prstGeom>
        </p:spPr>
      </p:pic>
      <p:pic>
        <p:nvPicPr>
          <p:cNvPr id="4" name="图片 3"/>
          <p:cNvPicPr>
            <a:picLocks noChangeAspect="1"/>
          </p:cNvPicPr>
          <p:nvPr/>
        </p:nvPicPr>
        <p:blipFill>
          <a:blip r:embed="rId3"/>
          <a:stretch>
            <a:fillRect/>
          </a:stretch>
        </p:blipFill>
        <p:spPr>
          <a:xfrm>
            <a:off x="498475" y="2690495"/>
            <a:ext cx="11195050" cy="2068830"/>
          </a:xfrm>
          <a:prstGeom prst="rect">
            <a:avLst/>
          </a:prstGeom>
        </p:spPr>
      </p:pic>
      <p:pic>
        <p:nvPicPr>
          <p:cNvPr id="5" name="图片 4"/>
          <p:cNvPicPr>
            <a:picLocks noChangeAspect="1"/>
          </p:cNvPicPr>
          <p:nvPr/>
        </p:nvPicPr>
        <p:blipFill>
          <a:blip r:embed="rId4"/>
          <a:stretch>
            <a:fillRect/>
          </a:stretch>
        </p:blipFill>
        <p:spPr>
          <a:xfrm>
            <a:off x="498475" y="5021580"/>
            <a:ext cx="11195050" cy="128524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sym typeface="+mn-ea"/>
              </a:rPr>
              <a:t>电脑端</a:t>
            </a:r>
            <a:r>
              <a:rPr lang="en-US" altLang="zh-CN" sz="2000" dirty="0">
                <a:sym typeface="+mn-ea"/>
              </a:rPr>
              <a:t>-</a:t>
            </a:r>
            <a:r>
              <a:rPr lang="zh-CN" altLang="en-US" sz="2000" dirty="0"/>
              <a:t>综合测评</a:t>
            </a:r>
          </a:p>
        </p:txBody>
      </p:sp>
      <p:pic>
        <p:nvPicPr>
          <p:cNvPr id="4" name="图片 3"/>
          <p:cNvPicPr>
            <a:picLocks noChangeAspect="1"/>
          </p:cNvPicPr>
          <p:nvPr>
            <p:custDataLst>
              <p:tags r:id="rId1"/>
            </p:custDataLst>
          </p:nvPr>
        </p:nvPicPr>
        <p:blipFill>
          <a:blip r:embed="rId3"/>
          <a:stretch>
            <a:fillRect/>
          </a:stretch>
        </p:blipFill>
        <p:spPr>
          <a:xfrm>
            <a:off x="1918970" y="969645"/>
            <a:ext cx="8353425" cy="1809750"/>
          </a:xfrm>
          <a:prstGeom prst="rect">
            <a:avLst/>
          </a:prstGeom>
        </p:spPr>
      </p:pic>
      <p:pic>
        <p:nvPicPr>
          <p:cNvPr id="5" name="图片 4"/>
          <p:cNvPicPr>
            <a:picLocks noChangeAspect="1"/>
          </p:cNvPicPr>
          <p:nvPr/>
        </p:nvPicPr>
        <p:blipFill>
          <a:blip r:embed="rId4"/>
          <a:stretch>
            <a:fillRect/>
          </a:stretch>
        </p:blipFill>
        <p:spPr>
          <a:xfrm>
            <a:off x="467360" y="3218180"/>
            <a:ext cx="11256010" cy="293878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407428" y="233593"/>
            <a:ext cx="3050831" cy="546983"/>
          </a:xfrm>
        </p:spPr>
        <p:txBody>
          <a:bodyPr/>
          <a:lstStyle/>
          <a:p>
            <a:r>
              <a:rPr lang="zh-CN" altLang="en-US" sz="2000" dirty="0"/>
              <a:t>微信公众号</a:t>
            </a:r>
            <a:r>
              <a:rPr lang="en-US" altLang="zh-CN" sz="2000" dirty="0"/>
              <a:t>-</a:t>
            </a:r>
            <a:r>
              <a:rPr lang="zh-CN" altLang="en-US" sz="2000" dirty="0"/>
              <a:t>成绩推送</a:t>
            </a:r>
          </a:p>
        </p:txBody>
      </p:sp>
      <p:sp>
        <p:nvSpPr>
          <p:cNvPr id="7" name="文本框 6"/>
          <p:cNvSpPr txBox="1"/>
          <p:nvPr/>
        </p:nvSpPr>
        <p:spPr>
          <a:xfrm>
            <a:off x="497840" y="1146810"/>
            <a:ext cx="10924540" cy="645160"/>
          </a:xfrm>
          <a:prstGeom prst="rect">
            <a:avLst/>
          </a:prstGeom>
          <a:noFill/>
        </p:spPr>
        <p:txBody>
          <a:bodyPr wrap="square" rtlCol="0" anchor="t">
            <a:spAutoFit/>
          </a:bodyPr>
          <a:lstStyle/>
          <a:p>
            <a:r>
              <a:rPr lang="zh-CN" altLang="en-US" b="1">
                <a:solidFill>
                  <a:schemeClr val="tx1"/>
                </a:solidFill>
              </a:rPr>
              <a:t>学生登录电脑端或</a:t>
            </a:r>
            <a:r>
              <a:rPr lang="en-US" altLang="zh-CN" b="1">
                <a:solidFill>
                  <a:schemeClr val="tx1"/>
                </a:solidFill>
              </a:rPr>
              <a:t>APP</a:t>
            </a:r>
            <a:r>
              <a:rPr lang="zh-CN" altLang="en-US" b="1">
                <a:solidFill>
                  <a:schemeClr val="tx1"/>
                </a:solidFill>
              </a:rPr>
              <a:t>将会弹出窗口提示，请扫描本人专属二维码，关注微信公众号，以免错过网学课程的定期成绩推送。</a:t>
            </a:r>
          </a:p>
        </p:txBody>
      </p:sp>
      <p:pic>
        <p:nvPicPr>
          <p:cNvPr id="5" name="图片 4"/>
          <p:cNvPicPr>
            <a:picLocks noChangeAspect="1"/>
          </p:cNvPicPr>
          <p:nvPr/>
        </p:nvPicPr>
        <p:blipFill>
          <a:blip r:embed="rId2"/>
          <a:stretch>
            <a:fillRect/>
          </a:stretch>
        </p:blipFill>
        <p:spPr>
          <a:xfrm>
            <a:off x="407670" y="1791970"/>
            <a:ext cx="3433445" cy="4550410"/>
          </a:xfrm>
          <a:prstGeom prst="rect">
            <a:avLst/>
          </a:prstGeom>
        </p:spPr>
      </p:pic>
      <p:pic>
        <p:nvPicPr>
          <p:cNvPr id="6" name="图片 5"/>
          <p:cNvPicPr>
            <a:picLocks noChangeAspect="1"/>
          </p:cNvPicPr>
          <p:nvPr/>
        </p:nvPicPr>
        <p:blipFill>
          <a:blip r:embed="rId3"/>
          <a:stretch>
            <a:fillRect/>
          </a:stretch>
        </p:blipFill>
        <p:spPr>
          <a:xfrm>
            <a:off x="4239260" y="1791970"/>
            <a:ext cx="2169160" cy="4550410"/>
          </a:xfrm>
          <a:prstGeom prst="rect">
            <a:avLst/>
          </a:prstGeom>
        </p:spPr>
      </p:pic>
      <p:pic>
        <p:nvPicPr>
          <p:cNvPr id="8" name="图片 7"/>
          <p:cNvPicPr>
            <a:picLocks noChangeAspect="1"/>
          </p:cNvPicPr>
          <p:nvPr/>
        </p:nvPicPr>
        <p:blipFill>
          <a:blip r:embed="rId4"/>
          <a:stretch>
            <a:fillRect/>
          </a:stretch>
        </p:blipFill>
        <p:spPr>
          <a:xfrm>
            <a:off x="6744335" y="1792605"/>
            <a:ext cx="3288030" cy="2076450"/>
          </a:xfrm>
          <a:prstGeom prst="rect">
            <a:avLst/>
          </a:prstGeom>
        </p:spPr>
      </p:pic>
      <p:pic>
        <p:nvPicPr>
          <p:cNvPr id="9" name="图片 8"/>
          <p:cNvPicPr>
            <a:picLocks noChangeAspect="1"/>
          </p:cNvPicPr>
          <p:nvPr/>
        </p:nvPicPr>
        <p:blipFill>
          <a:blip r:embed="rId5"/>
          <a:stretch>
            <a:fillRect/>
          </a:stretch>
        </p:blipFill>
        <p:spPr>
          <a:xfrm>
            <a:off x="6744335" y="3963035"/>
            <a:ext cx="3288665" cy="237934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89040" y="217083"/>
            <a:ext cx="3050831" cy="546983"/>
          </a:xfrm>
        </p:spPr>
        <p:txBody>
          <a:bodyPr/>
          <a:lstStyle/>
          <a:p>
            <a:r>
              <a:rPr lang="zh-CN" altLang="zh-CN" sz="2000" dirty="0"/>
              <a:t>报名、学习时间</a:t>
            </a:r>
          </a:p>
        </p:txBody>
      </p:sp>
      <p:sp>
        <p:nvSpPr>
          <p:cNvPr id="3" name="TextBox 2"/>
          <p:cNvSpPr txBox="1"/>
          <p:nvPr/>
        </p:nvSpPr>
        <p:spPr>
          <a:xfrm>
            <a:off x="627380" y="1035050"/>
            <a:ext cx="10411460" cy="5262245"/>
          </a:xfrm>
          <a:prstGeom prst="rect">
            <a:avLst/>
          </a:prstGeom>
          <a:noFill/>
        </p:spPr>
        <p:txBody>
          <a:bodyPr wrap="square" rtlCol="0">
            <a:spAutoFit/>
          </a:bodyPr>
          <a:lstStyle/>
          <a:p>
            <a:pPr marL="342900" indent="-342900">
              <a:lnSpc>
                <a:spcPct val="200000"/>
              </a:lnSpc>
              <a:buFont typeface="Wingdings" panose="05000000000000000000" charset="0"/>
              <a:buChar char="l"/>
            </a:pPr>
            <a:r>
              <a:rPr lang="zh-CN" altLang="en-US" sz="2400" dirty="0" smtClean="0">
                <a:solidFill>
                  <a:schemeClr val="tx1"/>
                </a:solidFill>
                <a:latin typeface="微软雅黑" panose="020B0503020204020204" pitchFamily="34" charset="-122"/>
                <a:ea typeface="微软雅黑" panose="020B0503020204020204" pitchFamily="34" charset="-122"/>
              </a:rPr>
              <a:t>报名截止时间：</a:t>
            </a:r>
            <a:r>
              <a:rPr lang="en-US" sz="2400" dirty="0" smtClean="0">
                <a:solidFill>
                  <a:schemeClr val="tx1"/>
                </a:solidFill>
                <a:latin typeface="微软雅黑" panose="020B0503020204020204" pitchFamily="34" charset="-122"/>
                <a:ea typeface="微软雅黑" panose="020B0503020204020204" pitchFamily="34" charset="-122"/>
              </a:rPr>
              <a:t>3</a:t>
            </a:r>
            <a:r>
              <a:rPr lang="zh-CN" altLang="en-US" sz="2400" dirty="0" smtClean="0">
                <a:solidFill>
                  <a:schemeClr val="tx1"/>
                </a:solidFill>
                <a:latin typeface="微软雅黑" panose="020B0503020204020204" pitchFamily="34" charset="-122"/>
                <a:ea typeface="微软雅黑" panose="020B0503020204020204" pitchFamily="34" charset="-122"/>
              </a:rPr>
              <a:t>月</a:t>
            </a:r>
            <a:r>
              <a:rPr lang="en-US" altLang="zh-CN" sz="2400" dirty="0" smtClean="0">
                <a:solidFill>
                  <a:schemeClr val="tx1"/>
                </a:solidFill>
                <a:latin typeface="微软雅黑" panose="020B0503020204020204" pitchFamily="34" charset="-122"/>
                <a:ea typeface="微软雅黑" panose="020B0503020204020204" pitchFamily="34" charset="-122"/>
              </a:rPr>
              <a:t>13</a:t>
            </a:r>
            <a:r>
              <a:rPr lang="zh-CN" altLang="en-US" sz="2400" dirty="0" smtClean="0">
                <a:solidFill>
                  <a:schemeClr val="tx1"/>
                </a:solidFill>
                <a:latin typeface="微软雅黑" panose="020B0503020204020204" pitchFamily="34" charset="-122"/>
                <a:ea typeface="微软雅黑" panose="020B0503020204020204" pitchFamily="34" charset="-122"/>
              </a:rPr>
              <a:t>日</a:t>
            </a:r>
            <a:endParaRPr lang="en-US" altLang="zh-CN" sz="2400" dirty="0" smtClean="0">
              <a:solidFill>
                <a:schemeClr val="tx1"/>
              </a:solidFill>
              <a:latin typeface="微软雅黑" panose="020B0503020204020204" pitchFamily="34" charset="-122"/>
              <a:ea typeface="微软雅黑" panose="020B0503020204020204" pitchFamily="34" charset="-122"/>
            </a:endParaRPr>
          </a:p>
          <a:p>
            <a:pPr marL="342900" indent="-342900">
              <a:lnSpc>
                <a:spcPct val="200000"/>
              </a:lnSpc>
              <a:buFont typeface="Wingdings" panose="05000000000000000000" charset="0"/>
              <a:buChar char="l"/>
            </a:pPr>
            <a:r>
              <a:rPr lang="zh-CN" altLang="en-US" sz="2400" dirty="0" smtClean="0">
                <a:solidFill>
                  <a:schemeClr val="tx1"/>
                </a:solidFill>
                <a:latin typeface="微软雅黑" panose="020B0503020204020204" pitchFamily="34" charset="-122"/>
                <a:ea typeface="微软雅黑" panose="020B0503020204020204" pitchFamily="34" charset="-122"/>
              </a:rPr>
              <a:t>学习截止时间：</a:t>
            </a:r>
            <a:r>
              <a:rPr lang="en-US" sz="2400" dirty="0" smtClean="0">
                <a:solidFill>
                  <a:schemeClr val="tx1"/>
                </a:solidFill>
                <a:latin typeface="微软雅黑" panose="020B0503020204020204" pitchFamily="34" charset="-122"/>
                <a:ea typeface="微软雅黑" panose="020B0503020204020204" pitchFamily="34" charset="-122"/>
              </a:rPr>
              <a:t>4</a:t>
            </a:r>
            <a:r>
              <a:rPr lang="zh-CN" altLang="en-US" sz="2400" dirty="0" smtClean="0">
                <a:solidFill>
                  <a:schemeClr val="tx1"/>
                </a:solidFill>
                <a:latin typeface="微软雅黑" panose="020B0503020204020204" pitchFamily="34" charset="-122"/>
                <a:ea typeface="微软雅黑" panose="020B0503020204020204" pitchFamily="34" charset="-122"/>
              </a:rPr>
              <a:t>月</a:t>
            </a:r>
            <a:r>
              <a:rPr lang="en-US" altLang="zh-CN" sz="2400" dirty="0" smtClean="0">
                <a:solidFill>
                  <a:schemeClr val="tx1"/>
                </a:solidFill>
                <a:latin typeface="微软雅黑" panose="020B0503020204020204" pitchFamily="34" charset="-122"/>
                <a:ea typeface="微软雅黑" panose="020B0503020204020204" pitchFamily="34" charset="-122"/>
              </a:rPr>
              <a:t>15</a:t>
            </a:r>
            <a:r>
              <a:rPr lang="zh-CN" altLang="en-US" sz="2400" dirty="0" smtClean="0">
                <a:solidFill>
                  <a:schemeClr val="tx1"/>
                </a:solidFill>
                <a:latin typeface="微软雅黑" panose="020B0503020204020204" pitchFamily="34" charset="-122"/>
                <a:ea typeface="微软雅黑" panose="020B0503020204020204" pitchFamily="34" charset="-122"/>
              </a:rPr>
              <a:t>日（统考笔试之前）</a:t>
            </a:r>
          </a:p>
          <a:p>
            <a:pPr marL="342900" indent="-342900">
              <a:lnSpc>
                <a:spcPct val="200000"/>
              </a:lnSpc>
              <a:buFont typeface="Wingdings" panose="05000000000000000000" charset="0"/>
              <a:buChar char="l"/>
            </a:pPr>
            <a:r>
              <a:rPr lang="zh-CN" altLang="en-US" sz="2400" dirty="0" smtClean="0">
                <a:solidFill>
                  <a:schemeClr val="tx1"/>
                </a:solidFill>
                <a:latin typeface="微软雅黑" panose="020B0503020204020204" pitchFamily="34" charset="-122"/>
                <a:ea typeface="微软雅黑" panose="020B0503020204020204" pitchFamily="34" charset="-122"/>
              </a:rPr>
              <a:t>综合测评：一般在笔试前两周统一开放，具体以实际通知为准。</a:t>
            </a:r>
          </a:p>
          <a:p>
            <a:pPr marL="342900" indent="-342900">
              <a:lnSpc>
                <a:spcPct val="200000"/>
              </a:lnSpc>
              <a:buFont typeface="Wingdings" panose="05000000000000000000" charset="0"/>
              <a:buChar char="l"/>
            </a:pPr>
            <a:r>
              <a:rPr lang="zh-CN" altLang="en-US" sz="2400" dirty="0" smtClean="0">
                <a:solidFill>
                  <a:schemeClr val="tx1"/>
                </a:solidFill>
                <a:latin typeface="微软雅黑" panose="020B0503020204020204" pitchFamily="34" charset="-122"/>
                <a:ea typeface="微软雅黑" panose="020B0503020204020204" pitchFamily="34" charset="-122"/>
              </a:rPr>
              <a:t>网学成绩有效期：一年（连续</a:t>
            </a:r>
            <a:r>
              <a:rPr lang="en-US" altLang="zh-CN" sz="2400" dirty="0" smtClean="0">
                <a:solidFill>
                  <a:schemeClr val="tx1"/>
                </a:solidFill>
                <a:latin typeface="微软雅黑" panose="020B0503020204020204" pitchFamily="34" charset="-122"/>
                <a:ea typeface="微软雅黑" panose="020B0503020204020204" pitchFamily="34" charset="-122"/>
              </a:rPr>
              <a:t>2</a:t>
            </a:r>
            <a:r>
              <a:rPr lang="zh-CN" altLang="en-US" sz="2400" dirty="0" smtClean="0">
                <a:solidFill>
                  <a:schemeClr val="tx1"/>
                </a:solidFill>
                <a:latin typeface="微软雅黑" panose="020B0503020204020204" pitchFamily="34" charset="-122"/>
                <a:ea typeface="微软雅黑" panose="020B0503020204020204" pitchFamily="34" charset="-122"/>
              </a:rPr>
              <a:t>个考期）</a:t>
            </a:r>
            <a:endParaRPr lang="en-US" altLang="zh-CN" sz="2400" dirty="0">
              <a:solidFill>
                <a:srgbClr val="FF0000"/>
              </a:solidFill>
              <a:latin typeface="微软雅黑" panose="020B0503020204020204" pitchFamily="34" charset="-122"/>
              <a:ea typeface="微软雅黑" panose="020B0503020204020204" pitchFamily="34" charset="-122"/>
            </a:endParaRPr>
          </a:p>
          <a:p>
            <a:pPr marL="342900" indent="-342900">
              <a:lnSpc>
                <a:spcPct val="200000"/>
              </a:lnSpc>
              <a:buFont typeface="Wingdings" panose="05000000000000000000" charset="0"/>
              <a:buChar char="l"/>
            </a:pPr>
            <a:r>
              <a:rPr lang="zh-CN" altLang="en-US" sz="2400" dirty="0" smtClean="0">
                <a:latin typeface="微软雅黑" panose="020B0503020204020204" pitchFamily="34" charset="-122"/>
                <a:ea typeface="微软雅黑" panose="020B0503020204020204" pitchFamily="34" charset="-122"/>
              </a:rPr>
              <a:t>网学报名咨询及学习过程中的技术支持：</a:t>
            </a:r>
          </a:p>
          <a:p>
            <a:pPr marL="342900" indent="-342900">
              <a:lnSpc>
                <a:spcPct val="200000"/>
              </a:lnSpc>
              <a:buFont typeface="Wingdings" panose="05000000000000000000" charset="0"/>
              <a:buChar char="l"/>
            </a:pPr>
            <a:r>
              <a:rPr lang="en-US" altLang="zh-CN" sz="2400" b="1" dirty="0" smtClean="0">
                <a:solidFill>
                  <a:srgbClr val="C00000"/>
                </a:solidFill>
                <a:latin typeface="微软雅黑" panose="020B0503020204020204" pitchFamily="34" charset="-122"/>
                <a:ea typeface="微软雅黑" panose="020B0503020204020204" pitchFamily="34" charset="-122"/>
              </a:rPr>
              <a:t>0591-87722957  18960963957</a:t>
            </a:r>
            <a:r>
              <a:rPr lang="zh-CN" altLang="en-US" sz="2400" b="1" dirty="0" smtClean="0">
                <a:solidFill>
                  <a:srgbClr val="C00000"/>
                </a:solidFill>
                <a:latin typeface="微软雅黑" panose="020B0503020204020204" pitchFamily="34" charset="-122"/>
                <a:ea typeface="微软雅黑" panose="020B0503020204020204" pitchFamily="34" charset="-122"/>
              </a:rPr>
              <a:t>（微信同）</a:t>
            </a:r>
            <a:r>
              <a:rPr lang="en-US" altLang="zh-CN" sz="2400" b="1" dirty="0" smtClean="0">
                <a:solidFill>
                  <a:srgbClr val="C00000"/>
                </a:solidFill>
                <a:latin typeface="微软雅黑" panose="020B0503020204020204" pitchFamily="34" charset="-122"/>
                <a:ea typeface="微软雅黑" panose="020B0503020204020204" pitchFamily="34" charset="-122"/>
              </a:rPr>
              <a:t> 18506010829</a:t>
            </a:r>
            <a:r>
              <a:rPr lang="zh-CN" altLang="en-US" sz="2400" b="1" dirty="0" smtClean="0">
                <a:solidFill>
                  <a:srgbClr val="C00000"/>
                </a:solidFill>
                <a:latin typeface="微软雅黑" panose="020B0503020204020204" pitchFamily="34" charset="-122"/>
                <a:ea typeface="微软雅黑" panose="020B0503020204020204" pitchFamily="34" charset="-122"/>
              </a:rPr>
              <a:t>（</a:t>
            </a:r>
            <a:r>
              <a:rPr lang="zh-CN" altLang="en-US" sz="2400" b="1" dirty="0" smtClean="0">
                <a:solidFill>
                  <a:srgbClr val="C00000"/>
                </a:solidFill>
                <a:latin typeface="微软雅黑" panose="020B0503020204020204" pitchFamily="34" charset="-122"/>
                <a:ea typeface="微软雅黑" panose="020B0503020204020204" pitchFamily="34" charset="-122"/>
                <a:sym typeface="+mn-ea"/>
              </a:rPr>
              <a:t>微信同</a:t>
            </a:r>
            <a:r>
              <a:rPr lang="zh-CN" altLang="en-US" sz="2400" b="1" dirty="0" smtClean="0">
                <a:solidFill>
                  <a:srgbClr val="C00000"/>
                </a:solidFill>
                <a:latin typeface="微软雅黑" panose="020B0503020204020204" pitchFamily="34" charset="-122"/>
                <a:ea typeface="微软雅黑" panose="020B0503020204020204" pitchFamily="34" charset="-122"/>
              </a:rPr>
              <a:t>）</a:t>
            </a:r>
            <a:endParaRPr lang="en-US" altLang="zh-CN" sz="2400" b="1" dirty="0" smtClean="0">
              <a:solidFill>
                <a:srgbClr val="C00000"/>
              </a:solidFill>
              <a:latin typeface="微软雅黑" panose="020B0503020204020204" pitchFamily="34" charset="-122"/>
              <a:ea typeface="微软雅黑" panose="020B0503020204020204" pitchFamily="34" charset="-122"/>
            </a:endParaRPr>
          </a:p>
          <a:p>
            <a:pPr marL="342900" indent="-342900">
              <a:lnSpc>
                <a:spcPct val="200000"/>
              </a:lnSpc>
              <a:buFont typeface="Wingdings" panose="05000000000000000000" charset="0"/>
              <a:buChar char="l"/>
            </a:pPr>
            <a:r>
              <a:rPr lang="zh-CN" altLang="en-US" sz="2400" b="1" dirty="0" smtClean="0">
                <a:latin typeface="微软雅黑" panose="020B0503020204020204" pitchFamily="34" charset="-122"/>
                <a:ea typeface="微软雅黑" panose="020B0503020204020204" pitchFamily="34" charset="-122"/>
              </a:rPr>
              <a:t>注：有问题请一定要及时添加工作微信反馈沟通！！！</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2990,&quot;width&quot;:7380}"/>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517,&quot;width&quot;:3575}"/>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517,&quot;width&quot;:4387}"/>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0710,&quot;width&quot;:4965}"/>
</p:tagLst>
</file>

<file path=ppt/tags/tag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2920,&quot;width&quot;:10800}"/>
</p:tagLst>
</file>

<file path=ppt/tags/tag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410,&quot;width&quot;:22935}"/>
</p:tagLst>
</file>

<file path=ppt/tags/tag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310,&quot;width&quot;:25380}"/>
</p:tagLst>
</file>

<file path=ppt/tags/tag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835,&quot;width&quot;:23955}"/>
</p:tagLst>
</file>

<file path=ppt/tags/tag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850,&quot;width&quot;:13155}"/>
</p:tagLst>
</file>

<file path=ppt/theme/theme1.xml><?xml version="1.0" encoding="utf-8"?>
<a:theme xmlns:a="http://schemas.openxmlformats.org/drawingml/2006/main" name="2_Office 主题">
  <a:themeElements>
    <a:clrScheme name="Office">
      <a:dk1>
        <a:sysClr val="windowText" lastClr="000000"/>
      </a:dk1>
      <a:lt1>
        <a:sysClr val="window" lastClr="B7E8BD"/>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B7E8BD"/>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B7E8BD"/>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1123</Words>
  <Application>Microsoft Office PowerPoint</Application>
  <PresentationFormat>宽屏</PresentationFormat>
  <Paragraphs>121</Paragraphs>
  <Slides>35</Slides>
  <Notes>17</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35</vt:i4>
      </vt:variant>
    </vt:vector>
  </HeadingPairs>
  <TitlesOfParts>
    <vt:vector size="45" baseType="lpstr">
      <vt:lpstr>Calibri</vt:lpstr>
      <vt:lpstr>Calibri Light</vt:lpstr>
      <vt:lpstr>迷你简汉真广标</vt:lpstr>
      <vt:lpstr>微软雅黑</vt:lpstr>
      <vt:lpstr>仿宋</vt:lpstr>
      <vt:lpstr>Arial</vt:lpstr>
      <vt:lpstr>Wingdings</vt:lpstr>
      <vt:lpstr>宋体</vt:lpstr>
      <vt:lpstr>2_Office 主题</vt:lpstr>
      <vt:lpstr>1_Office 主题</vt:lpstr>
      <vt:lpstr>PowerPoint 演示文稿</vt:lpstr>
      <vt:lpstr> 过程性评价政策</vt:lpstr>
      <vt:lpstr> 过程性评价政策</vt:lpstr>
      <vt:lpstr>过程性评价学习内容</vt:lpstr>
      <vt:lpstr>电脑网页-登陆网址</vt:lpstr>
      <vt:lpstr>电脑网页-注册入口</vt:lpstr>
      <vt:lpstr>手机APP-下载安装</vt:lpstr>
      <vt:lpstr>PowerPoint 演示文稿</vt:lpstr>
      <vt:lpstr>手机APP-登录</vt:lpstr>
      <vt:lpstr>手机APP-上传照片</vt:lpstr>
      <vt:lpstr>手机APP-历史成绩查询</vt:lpstr>
      <vt:lpstr>手机APP-选课缴费</vt:lpstr>
      <vt:lpstr>手机APP-学习</vt:lpstr>
      <vt:lpstr>手机APP-课件学习</vt:lpstr>
      <vt:lpstr>手机APP-知识点</vt:lpstr>
      <vt:lpstr>手机APP-阶段测评</vt:lpstr>
      <vt:lpstr>手机APP-综合测评</vt:lpstr>
      <vt:lpstr>电脑端学习</vt:lpstr>
      <vt:lpstr>电脑端-登录</vt:lpstr>
      <vt:lpstr>电脑端-上传照片</vt:lpstr>
      <vt:lpstr>电脑端-选课</vt:lpstr>
      <vt:lpstr>电脑端-缴费、支付</vt:lpstr>
      <vt:lpstr>电脑端-历史成绩查询</vt:lpstr>
      <vt:lpstr>电脑端-学习</vt:lpstr>
      <vt:lpstr>电脑端-课件学习</vt:lpstr>
      <vt:lpstr>电脑端-图像采集</vt:lpstr>
      <vt:lpstr>电脑端-课件学习</vt:lpstr>
      <vt:lpstr>电脑端-知识点测评</vt:lpstr>
      <vt:lpstr>电脑端-知识点测评</vt:lpstr>
      <vt:lpstr>电脑端-阶段测评</vt:lpstr>
      <vt:lpstr>电脑端-阶段测评</vt:lpstr>
      <vt:lpstr>电脑端-阶段测评</vt:lpstr>
      <vt:lpstr>电脑端-综合测评</vt:lpstr>
      <vt:lpstr>微信公众号-成绩推送</vt:lpstr>
      <vt:lpstr>报名、学习时间</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杜鹏亮</dc:creator>
  <cp:lastModifiedBy>Administrator</cp:lastModifiedBy>
  <cp:revision>342</cp:revision>
  <dcterms:created xsi:type="dcterms:W3CDTF">2014-10-31T09:28:00Z</dcterms:created>
  <dcterms:modified xsi:type="dcterms:W3CDTF">2022-02-18T09:37:13Z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2052-11.1.0.11294</vt:lpwstr>
  </property>
  <property fmtid="{D5CDD505-2E9C-101B-9397-08002B2CF9AE}" pid="3" name="ICV">
    <vt:lpwstr>D47291DBD0904A2791C92C0119C136C0</vt:lpwstr>
  </property>
</Properties>
</file>