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Lst>
  <p:notesMasterIdLst>
    <p:notesMasterId r:id="rId13"/>
  </p:notesMasterIdLst>
  <p:sldIdLst>
    <p:sldId id="256" r:id="rId6"/>
    <p:sldId id="286" r:id="rId7"/>
    <p:sldId id="259" r:id="rId8"/>
    <p:sldId id="260" r:id="rId9"/>
    <p:sldId id="276" r:id="rId10"/>
    <p:sldId id="295" r:id="rId11"/>
    <p:sldId id="294" r:id="rId12"/>
    <p:sldId id="281" r:id="rId14"/>
    <p:sldId id="278" r:id="rId15"/>
  </p:sldIdLst>
  <p:sldSz cx="9144000" cy="6858000" type="screen4x3"/>
  <p:notesSz cx="6858000" cy="9144000"/>
  <p:custDataLst>
    <p:tags r:id="rId19"/>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DCDCA"/>
    <a:srgbClr val="530D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11"/>
    <p:restoredTop sz="94660"/>
  </p:normalViewPr>
  <p:slideViewPr>
    <p:cSldViewPr showGuides="1">
      <p:cViewPr varScale="1">
        <p:scale>
          <a:sx n="122" d="100"/>
          <a:sy n="122" d="100"/>
        </p:scale>
        <p:origin x="-131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tags" Target="tags/tag4.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notesMaster" Target="notesMasters/notesMaster1.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noProof="1"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D2A48B96-639E-45A3-A0BA-2464DFDB1FAA}" type="datetimeFigureOut">
              <a:rPr kumimoji="0" lang="zh-CN" altLang="en-US" sz="1200" b="0" i="0" u="none" strike="noStrike" kern="1200" cap="none" spc="0" normalizeH="0" baseline="0" noProof="1"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340" name="幻灯片图像占位符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5125" name="备注占位符 4"/>
          <p:cNvSpPr>
            <a:spLocks noGrp="1" noChangeArrowheads="1"/>
          </p:cNvSpPr>
          <p:nvPr>
            <p:ph type="body" sz="quarter" idx="4294967295"/>
          </p:nvPr>
        </p:nvSpPr>
        <p:spPr bwMode="auto">
          <a:xfrm>
            <a:off x="685800" y="4400550"/>
            <a:ext cx="5486400" cy="3600450"/>
          </a:xfrm>
          <a:prstGeom prst="rect">
            <a:avLst/>
          </a:prstGeom>
          <a:noFill/>
          <a:ln w="9525">
            <a:no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eaLnBrk="1" hangingPunct="1"/>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幻灯片图像占位符 1"/>
          <p:cNvSpPr>
            <a:spLocks noGrp="1" noRot="1" noTextEdit="1"/>
          </p:cNvSpPr>
          <p:nvPr>
            <p:ph type="sldImg"/>
          </p:nvPr>
        </p:nvSpPr>
        <p:spPr>
          <a:ln>
            <a:miter lim="800000"/>
          </a:ln>
        </p:spPr>
      </p:sp>
      <p:sp>
        <p:nvSpPr>
          <p:cNvPr id="15363" name="文本占位符 2"/>
          <p:cNvSpPr>
            <a:spLocks noGrp="1"/>
          </p:cNvSpPr>
          <p:nvPr>
            <p:ph type="body"/>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2504" cy="452596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54296" y="1600200"/>
            <a:ext cx="4032504" cy="452596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2504" cy="452596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54296" y="1600200"/>
            <a:ext cx="4032504" cy="452596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2504" cy="452596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54296" y="1600200"/>
            <a:ext cx="4032504" cy="452596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2504" cy="452596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54296" y="1600200"/>
            <a:ext cx="4032504" cy="452596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1.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3" Type="http://schemas.openxmlformats.org/officeDocument/2006/relationships/theme" Target="../theme/theme4.xml"/><Relationship Id="rId12" Type="http://schemas.openxmlformats.org/officeDocument/2006/relationships/image" Target="../media/image1.jpe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1026"/>
          <p:cNvSpPr>
            <a:spLocks noGrp="1"/>
          </p:cNvSpPr>
          <p:nvPr>
            <p:ph type="body"/>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noProof="1" dirty="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noProof="1" dirty="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lstStyle>
            <a:lvl1pPr algn="r">
              <a:defRPr sz="1400"/>
            </a:lvl1p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lvl="1" indent="-285750" algn="l" rtl="0" fontAlgn="base">
        <a:spcBef>
          <a:spcPct val="20000"/>
        </a:spcBef>
        <a:spcAft>
          <a:spcPct val="0"/>
        </a:spcAft>
        <a:buChar char="–"/>
        <a:defRPr sz="2800" kern="1200">
          <a:solidFill>
            <a:schemeClr val="tx1"/>
          </a:solidFill>
          <a:latin typeface="+mn-lt"/>
          <a:ea typeface="+mn-ea"/>
          <a:cs typeface="+mn-cs"/>
        </a:defRPr>
      </a:lvl2pPr>
      <a:lvl3pPr marL="1143000" lvl="2" indent="-228600" algn="l" rtl="0" fontAlgn="base">
        <a:spcBef>
          <a:spcPct val="20000"/>
        </a:spcBef>
        <a:spcAft>
          <a:spcPct val="0"/>
        </a:spcAft>
        <a:buChar char="•"/>
        <a:defRPr sz="2400" kern="1200">
          <a:solidFill>
            <a:schemeClr val="tx1"/>
          </a:solidFill>
          <a:latin typeface="+mn-lt"/>
          <a:ea typeface="+mn-ea"/>
          <a:cs typeface="+mn-cs"/>
        </a:defRPr>
      </a:lvl3pPr>
      <a:lvl4pPr marL="1600200" lvl="3" indent="-228600" algn="l" rtl="0" fontAlgn="base">
        <a:spcBef>
          <a:spcPct val="20000"/>
        </a:spcBef>
        <a:spcAft>
          <a:spcPct val="0"/>
        </a:spcAft>
        <a:buChar char="–"/>
        <a:defRPr sz="2000" kern="1200">
          <a:solidFill>
            <a:schemeClr val="tx1"/>
          </a:solidFill>
          <a:latin typeface="+mn-lt"/>
          <a:ea typeface="+mn-ea"/>
          <a:cs typeface="+mn-cs"/>
        </a:defRPr>
      </a:lvl4pPr>
      <a:lvl5pPr marL="2057400" lvl="4" indent="-228600" algn="l" rtl="0" fontAlgn="base">
        <a:spcBef>
          <a:spcPct val="20000"/>
        </a:spcBef>
        <a:spcAft>
          <a:spcPct val="0"/>
        </a:spcAft>
        <a:buChar char="»"/>
        <a:defRPr sz="2000" kern="120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2050"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2051" name="文本占位符 1026"/>
          <p:cNvSpPr>
            <a:spLocks noGrp="1"/>
          </p:cNvSpPr>
          <p:nvPr>
            <p:ph type="body"/>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noProof="1" dirty="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noProof="1" dirty="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lstStyle>
            <a:lvl1pPr algn="r">
              <a:defRPr sz="1400"/>
            </a:lvl1p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lvl="1" indent="-285750" algn="l" rtl="0" fontAlgn="base">
        <a:spcBef>
          <a:spcPct val="20000"/>
        </a:spcBef>
        <a:spcAft>
          <a:spcPct val="0"/>
        </a:spcAft>
        <a:buChar char="–"/>
        <a:defRPr sz="2800" kern="1200">
          <a:solidFill>
            <a:schemeClr val="tx1"/>
          </a:solidFill>
          <a:latin typeface="+mn-lt"/>
          <a:ea typeface="+mn-ea"/>
          <a:cs typeface="+mn-cs"/>
        </a:defRPr>
      </a:lvl2pPr>
      <a:lvl3pPr marL="1143000" lvl="2" indent="-228600" algn="l" rtl="0" fontAlgn="base">
        <a:spcBef>
          <a:spcPct val="20000"/>
        </a:spcBef>
        <a:spcAft>
          <a:spcPct val="0"/>
        </a:spcAft>
        <a:buChar char="•"/>
        <a:defRPr sz="2400" kern="1200">
          <a:solidFill>
            <a:schemeClr val="tx1"/>
          </a:solidFill>
          <a:latin typeface="+mn-lt"/>
          <a:ea typeface="+mn-ea"/>
          <a:cs typeface="+mn-cs"/>
        </a:defRPr>
      </a:lvl3pPr>
      <a:lvl4pPr marL="1600200" lvl="3" indent="-228600" algn="l" rtl="0" fontAlgn="base">
        <a:spcBef>
          <a:spcPct val="20000"/>
        </a:spcBef>
        <a:spcAft>
          <a:spcPct val="0"/>
        </a:spcAft>
        <a:buChar char="–"/>
        <a:defRPr sz="2000" kern="1200">
          <a:solidFill>
            <a:schemeClr val="tx1"/>
          </a:solidFill>
          <a:latin typeface="+mn-lt"/>
          <a:ea typeface="+mn-ea"/>
          <a:cs typeface="+mn-cs"/>
        </a:defRPr>
      </a:lvl4pPr>
      <a:lvl5pPr marL="2057400" lvl="4" indent="-228600" algn="l" rtl="0" fontAlgn="base">
        <a:spcBef>
          <a:spcPct val="20000"/>
        </a:spcBef>
        <a:spcAft>
          <a:spcPct val="0"/>
        </a:spcAft>
        <a:buChar char="»"/>
        <a:defRPr sz="2000" kern="120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3074"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3075" name="文本占位符 1026"/>
          <p:cNvSpPr>
            <a:spLocks noGrp="1"/>
          </p:cNvSpPr>
          <p:nvPr>
            <p:ph type="body"/>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noProof="1" dirty="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noProof="1" dirty="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lstStyle>
            <a:lvl1pPr algn="r">
              <a:defRPr sz="1400"/>
            </a:lvl1p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lvl="1" indent="-285750" algn="l" rtl="0" fontAlgn="base">
        <a:spcBef>
          <a:spcPct val="20000"/>
        </a:spcBef>
        <a:spcAft>
          <a:spcPct val="0"/>
        </a:spcAft>
        <a:buChar char="–"/>
        <a:defRPr sz="2800" kern="1200">
          <a:solidFill>
            <a:schemeClr val="tx1"/>
          </a:solidFill>
          <a:latin typeface="+mn-lt"/>
          <a:ea typeface="+mn-ea"/>
          <a:cs typeface="+mn-cs"/>
        </a:defRPr>
      </a:lvl2pPr>
      <a:lvl3pPr marL="1143000" lvl="2" indent="-228600" algn="l" rtl="0" fontAlgn="base">
        <a:spcBef>
          <a:spcPct val="20000"/>
        </a:spcBef>
        <a:spcAft>
          <a:spcPct val="0"/>
        </a:spcAft>
        <a:buChar char="•"/>
        <a:defRPr sz="2400" kern="1200">
          <a:solidFill>
            <a:schemeClr val="tx1"/>
          </a:solidFill>
          <a:latin typeface="+mn-lt"/>
          <a:ea typeface="+mn-ea"/>
          <a:cs typeface="+mn-cs"/>
        </a:defRPr>
      </a:lvl3pPr>
      <a:lvl4pPr marL="1600200" lvl="3" indent="-228600" algn="l" rtl="0" fontAlgn="base">
        <a:spcBef>
          <a:spcPct val="20000"/>
        </a:spcBef>
        <a:spcAft>
          <a:spcPct val="0"/>
        </a:spcAft>
        <a:buChar char="–"/>
        <a:defRPr sz="2000" kern="1200">
          <a:solidFill>
            <a:schemeClr val="tx1"/>
          </a:solidFill>
          <a:latin typeface="+mn-lt"/>
          <a:ea typeface="+mn-ea"/>
          <a:cs typeface="+mn-cs"/>
        </a:defRPr>
      </a:lvl4pPr>
      <a:lvl5pPr marL="2057400" lvl="4" indent="-228600" algn="l" rtl="0" fontAlgn="base">
        <a:spcBef>
          <a:spcPct val="20000"/>
        </a:spcBef>
        <a:spcAft>
          <a:spcPct val="0"/>
        </a:spcAft>
        <a:buChar char="»"/>
        <a:defRPr sz="2000" kern="120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4098"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4099" name="文本占位符 1026"/>
          <p:cNvSpPr>
            <a:spLocks noGrp="1"/>
          </p:cNvSpPr>
          <p:nvPr>
            <p:ph type="body"/>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noProof="1" dirty="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noProof="1" dirty="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lstStyle>
            <a:lvl1pPr algn="r">
              <a:defRPr sz="1400"/>
            </a:lvl1p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lvl="1" indent="-285750" algn="l" rtl="0" fontAlgn="base">
        <a:spcBef>
          <a:spcPct val="20000"/>
        </a:spcBef>
        <a:spcAft>
          <a:spcPct val="0"/>
        </a:spcAft>
        <a:buChar char="–"/>
        <a:defRPr sz="2800" kern="1200">
          <a:solidFill>
            <a:schemeClr val="tx1"/>
          </a:solidFill>
          <a:latin typeface="+mn-lt"/>
          <a:ea typeface="+mn-ea"/>
          <a:cs typeface="+mn-cs"/>
        </a:defRPr>
      </a:lvl2pPr>
      <a:lvl3pPr marL="1143000" lvl="2" indent="-228600" algn="l" rtl="0" fontAlgn="base">
        <a:spcBef>
          <a:spcPct val="20000"/>
        </a:spcBef>
        <a:spcAft>
          <a:spcPct val="0"/>
        </a:spcAft>
        <a:buChar char="•"/>
        <a:defRPr sz="2400" kern="1200">
          <a:solidFill>
            <a:schemeClr val="tx1"/>
          </a:solidFill>
          <a:latin typeface="+mn-lt"/>
          <a:ea typeface="+mn-ea"/>
          <a:cs typeface="+mn-cs"/>
        </a:defRPr>
      </a:lvl3pPr>
      <a:lvl4pPr marL="1600200" lvl="3" indent="-228600" algn="l" rtl="0" fontAlgn="base">
        <a:spcBef>
          <a:spcPct val="20000"/>
        </a:spcBef>
        <a:spcAft>
          <a:spcPct val="0"/>
        </a:spcAft>
        <a:buChar char="–"/>
        <a:defRPr sz="2000" kern="1200">
          <a:solidFill>
            <a:schemeClr val="tx1"/>
          </a:solidFill>
          <a:latin typeface="+mn-lt"/>
          <a:ea typeface="+mn-ea"/>
          <a:cs typeface="+mn-cs"/>
        </a:defRPr>
      </a:lvl4pPr>
      <a:lvl5pPr marL="2057400" lvl="4" indent="-228600" algn="l" rtl="0" fontAlgn="base">
        <a:spcBef>
          <a:spcPct val="20000"/>
        </a:spcBef>
        <a:spcAft>
          <a:spcPct val="0"/>
        </a:spcAft>
        <a:buChar char="»"/>
        <a:defRPr sz="2000" kern="120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tags" Target="../tags/tag1.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tags" Target="../tags/tag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35.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tags" Target="../tags/tag3.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35.xml"/><Relationship Id="rId2" Type="http://schemas.openxmlformats.org/officeDocument/2006/relationships/image" Target="../media/image13.jpeg"/><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4.png"/><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5122" name="图片 1"/>
          <p:cNvPicPr>
            <a:picLocks noChangeAspect="1"/>
          </p:cNvPicPr>
          <p:nvPr/>
        </p:nvPicPr>
        <p:blipFill>
          <a:blip r:embed="rId1"/>
          <a:stretch>
            <a:fillRect/>
          </a:stretch>
        </p:blipFill>
        <p:spPr>
          <a:xfrm>
            <a:off x="0" y="0"/>
            <a:ext cx="9144000" cy="6858000"/>
          </a:xfrm>
          <a:prstGeom prst="rect">
            <a:avLst/>
          </a:prstGeom>
          <a:noFill/>
          <a:ln w="9525">
            <a:noFill/>
          </a:ln>
        </p:spPr>
      </p:pic>
      <p:sp>
        <p:nvSpPr>
          <p:cNvPr id="2050" name="标题 2049"/>
          <p:cNvSpPr>
            <a:spLocks noGrp="1"/>
          </p:cNvSpPr>
          <p:nvPr>
            <p:ph type="ctrTitle"/>
          </p:nvPr>
        </p:nvSpPr>
        <p:spPr bwMode="auto">
          <a:xfrm>
            <a:off x="497840" y="677545"/>
            <a:ext cx="7772400" cy="1087755"/>
          </a:xfrm>
          <a:ln>
            <a:miter lim="800000"/>
          </a:ln>
          <a:effectLst/>
          <a:scene3d>
            <a:camera prst="orthographicFront"/>
            <a:lightRig rig="balanced" dir="t"/>
          </a:scene3d>
          <a:sp3d prstMaterial="plastic"/>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rPr>
              <a:t>福建医科大学</a:t>
            </a:r>
            <a:br>
              <a:rPr kumimoji="0" lang="zh-CN" altLang="en-US" sz="4400" b="1" i="0" u="none" strike="noStrike" kern="1200" cap="none" spc="0" normalizeH="0" baseline="0" noProof="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rPr>
            </a:br>
            <a:r>
              <a:rPr kumimoji="0" lang="zh-CN" altLang="en-US" sz="4400" b="1" i="0" u="none" strike="noStrike" kern="1200" cap="none" spc="0" normalizeH="0" baseline="0" noProof="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rPr>
              <a:t>财政电子票据领取、验证指南</a:t>
            </a:r>
            <a:endParaRPr kumimoji="0" lang="zh-CN" altLang="en-US" sz="4400" b="1" i="0" u="none" strike="noStrike" kern="1200" cap="none" spc="0" normalizeH="0" baseline="0" noProof="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endParaRPr>
          </a:p>
        </p:txBody>
      </p:sp>
      <p:sp>
        <p:nvSpPr>
          <p:cNvPr id="2051" name="副标题 2050"/>
          <p:cNvSpPr>
            <a:spLocks noGrp="1"/>
          </p:cNvSpPr>
          <p:nvPr>
            <p:ph type="subTitle" idx="1"/>
          </p:nvPr>
        </p:nvSpPr>
        <p:spPr>
          <a:xfrm>
            <a:off x="2336800" y="5348288"/>
            <a:ext cx="3867150" cy="525463"/>
          </a:xfrm>
        </p:spPr>
        <p:txBody>
          <a:bodyPr vert="horz" wrap="square" lIns="91440" tIns="45720" rIns="91440" bIns="45720" numCol="1" anchor="t" anchorCtr="0" compatLnSpc="1"/>
          <a:lstStyle/>
          <a:p>
            <a:pPr marL="457200" marR="0" lvl="1" indent="0" algn="ctr" defTabSz="914400" rtl="0" eaLnBrk="1" fontAlgn="base" latinLnBrk="0" hangingPunct="1">
              <a:lnSpc>
                <a:spcPct val="100000"/>
              </a:lnSpc>
              <a:spcBef>
                <a:spcPct val="20000"/>
              </a:spcBef>
              <a:spcAft>
                <a:spcPct val="0"/>
              </a:spcAft>
              <a:buClrTx/>
              <a:buSzTx/>
              <a:buFontTx/>
              <a:buNone/>
              <a:defRPr/>
            </a:pPr>
            <a:r>
              <a:rPr kumimoji="0" lang="zh-CN" altLang="en-US" sz="2800" b="1" i="0" u="none" strike="noStrike" kern="1200" cap="none" spc="0" normalizeH="0" baseline="0" noProof="1">
                <a:ln>
                  <a:noFill/>
                </a:ln>
                <a:solidFill>
                  <a:schemeClr val="accent1"/>
                </a:solidFill>
                <a:effectLst>
                  <a:outerShdw blurRad="38100" dist="25400" dir="5400000" algn="ctr" rotWithShape="0">
                    <a:srgbClr val="6E747A">
                      <a:alpha val="43000"/>
                    </a:srgbClr>
                  </a:outerShdw>
                </a:effectLst>
                <a:uLnTx/>
                <a:uFillTx/>
                <a:latin typeface="+mn-lt"/>
                <a:ea typeface="+mn-ea"/>
                <a:cs typeface="+mn-cs"/>
              </a:rPr>
              <a:t>福建医科大学财务处</a:t>
            </a:r>
            <a:endParaRPr kumimoji="0" lang="zh-CN" altLang="en-US" sz="2800" b="1" i="0" u="none" strike="noStrike" kern="1200" cap="none" spc="0" normalizeH="0" baseline="0" noProof="1">
              <a:ln>
                <a:noFill/>
              </a:ln>
              <a:solidFill>
                <a:schemeClr val="accent1"/>
              </a:solidFill>
              <a:effectLst>
                <a:outerShdw blurRad="38100" dist="25400" dir="5400000" algn="ctr" rotWithShape="0">
                  <a:srgbClr val="6E747A">
                    <a:alpha val="43000"/>
                  </a:srgbClr>
                </a:outerShdw>
              </a:effectLst>
              <a:uLnTx/>
              <a:uFillTx/>
              <a:latin typeface="+mn-lt"/>
              <a:ea typeface="+mn-ea"/>
              <a:cs typeface="+mn-cs"/>
            </a:endParaRPr>
          </a:p>
        </p:txBody>
      </p:sp>
      <p:pic>
        <p:nvPicPr>
          <p:cNvPr id="5125" name="图片 1" descr="校徽医大"/>
          <p:cNvPicPr>
            <a:picLocks noChangeAspect="1"/>
          </p:cNvPicPr>
          <p:nvPr/>
        </p:nvPicPr>
        <p:blipFill>
          <a:blip r:embed="rId2"/>
          <a:stretch>
            <a:fillRect/>
          </a:stretch>
        </p:blipFill>
        <p:spPr>
          <a:xfrm>
            <a:off x="1416050" y="4821238"/>
            <a:ext cx="1200150" cy="1204912"/>
          </a:xfrm>
          <a:prstGeom prst="rect">
            <a:avLst/>
          </a:prstGeom>
          <a:noFill/>
          <a:ln w="9525">
            <a:noFill/>
          </a:ln>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strVal val="#ppt_w+.3"/>
                                          </p:val>
                                        </p:tav>
                                        <p:tav tm="100000">
                                          <p:val>
                                            <p:strVal val="#ppt_w"/>
                                          </p:val>
                                        </p:tav>
                                      </p:tavLst>
                                    </p:anim>
                                    <p:anim calcmode="lin" valueType="num">
                                      <p:cBhvr>
                                        <p:cTn id="8" dur="1000" fill="hold"/>
                                        <p:tgtEl>
                                          <p:spTgt spid="2050"/>
                                        </p:tgtEl>
                                        <p:attrNameLst>
                                          <p:attrName>ppt_h</p:attrName>
                                        </p:attrNameLst>
                                      </p:cBhvr>
                                      <p:tavLst>
                                        <p:tav tm="0">
                                          <p:val>
                                            <p:strVal val="#ppt_h"/>
                                          </p:val>
                                        </p:tav>
                                        <p:tav tm="100000">
                                          <p:val>
                                            <p:strVal val="#ppt_h"/>
                                          </p:val>
                                        </p:tav>
                                      </p:tavLst>
                                    </p:anim>
                                    <p:animEffect transition="in" filter="fade">
                                      <p:cBhvr>
                                        <p:cTn id="9"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7170" name="标题 7169"/>
          <p:cNvSpPr>
            <a:spLocks noGrp="1"/>
          </p:cNvSpPr>
          <p:nvPr>
            <p:ph type="title"/>
          </p:nvPr>
        </p:nvSpPr>
        <p:spPr bwMode="auto">
          <a:xfrm>
            <a:off x="457200" y="613410"/>
            <a:ext cx="8229600" cy="5492115"/>
          </a:xfrm>
          <a:ln>
            <a:miter lim="800000"/>
          </a:ln>
          <a:effectLst/>
          <a:scene3d>
            <a:camera prst="orthographicFront"/>
            <a:lightRig rig="balanced" dir="t"/>
          </a:scene3d>
          <a:sp3d prstMaterial="plastic"/>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1">
                <a:ln>
                  <a:noFill/>
                </a:ln>
                <a:solidFill>
                  <a:schemeClr val="accent1"/>
                </a:solidFill>
                <a:effectLst>
                  <a:outerShdw blurRad="38100" dist="25400" dir="5400000" algn="ctr" rotWithShape="0">
                    <a:srgbClr val="6E747A">
                      <a:alpha val="43000"/>
                    </a:srgbClr>
                  </a:outerShdw>
                </a:effectLst>
                <a:uLnTx/>
                <a:uFillTx/>
                <a:latin typeface="微软雅黑" panose="020B0503020204020204" pitchFamily="34" charset="-122"/>
                <a:ea typeface="微软雅黑" panose="020B0503020204020204" pitchFamily="34" charset="-122"/>
                <a:cs typeface="+mj-cs"/>
              </a:rPr>
              <a:t>什么是财政电子票据</a:t>
            </a:r>
            <a:br>
              <a:rPr kumimoji="0" lang="zh-CN" altLang="en-US" sz="2800" b="1" i="0" u="none" strike="noStrike" kern="1200" cap="none" spc="0" normalizeH="0" baseline="0" noProof="0" dirty="0">
                <a:ln>
                  <a:noFill/>
                </a:ln>
                <a:solidFill>
                  <a:schemeClr val="tx2"/>
                </a:solidFill>
                <a:effectLst/>
                <a:uLnTx/>
                <a:uFillTx/>
                <a:latin typeface="+mj-lt"/>
                <a:ea typeface="+mj-ea"/>
                <a:cs typeface="+mj-cs"/>
              </a:rPr>
            </a:br>
            <a:br>
              <a:rPr kumimoji="0" lang="zh-CN" altLang="en-US" sz="2800" b="1" i="0" u="none" strike="noStrike" kern="1200" cap="none" spc="0" normalizeH="0" baseline="0" noProof="0" dirty="0">
                <a:ln>
                  <a:noFill/>
                </a:ln>
                <a:solidFill>
                  <a:schemeClr val="tx2"/>
                </a:solidFill>
                <a:effectLst/>
                <a:uLnTx/>
                <a:uFillTx/>
                <a:latin typeface="+mj-lt"/>
                <a:ea typeface="+mj-ea"/>
                <a:cs typeface="+mj-cs"/>
              </a:rPr>
            </a:br>
            <a:r>
              <a:rPr kumimoji="0" lang="zh-CN" altLang="en-US" sz="24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mj-lt"/>
                <a:ea typeface="+mj-ea"/>
                <a:cs typeface="+mj-cs"/>
              </a:rPr>
              <a:t>由财政部门监管的，行政事业单位在依法收取政府非税收入或者从事非营利性活动收取财物时，运用计算机和信息网络技术开具、存储、传输和接收的数字电文形式的凭证，是单位财务收支和会计核算的原始凭证，是财政审计等部门进行监督检查的重要依据。</a:t>
            </a:r>
            <a:br>
              <a:rPr kumimoji="0" lang="zh-CN" altLang="en-US" sz="24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mj-lt"/>
                <a:ea typeface="+mj-ea"/>
                <a:cs typeface="+mj-cs"/>
              </a:rPr>
            </a:br>
            <a:br>
              <a:rPr kumimoji="0" lang="zh-CN" altLang="en-US" sz="24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mj-lt"/>
                <a:ea typeface="+mj-ea"/>
                <a:cs typeface="+mj-cs"/>
              </a:rPr>
            </a:br>
            <a:r>
              <a:rPr kumimoji="0" lang="zh-CN" altLang="zh-CN" sz="2400" b="1" i="0" u="none" strike="noStrike" kern="100" cap="none" spc="0" normalizeH="0" baseline="0" noProof="1">
                <a:ln>
                  <a:noFill/>
                </a:ln>
                <a:solidFill>
                  <a:schemeClr val="accent1"/>
                </a:solidFill>
                <a:effectLst>
                  <a:outerShdw blurRad="38100" dist="25400" dir="5400000" algn="ctr" rotWithShape="0">
                    <a:srgbClr val="6E747A">
                      <a:alpha val="43000"/>
                    </a:srgbClr>
                  </a:outerShdw>
                </a:effectLst>
                <a:uLnTx/>
                <a:uFillTx/>
                <a:latin typeface="等线" panose="02010600030101010101" pitchFamily="2" charset="-122"/>
                <a:ea typeface="微软雅黑" panose="020B0503020204020204" pitchFamily="34" charset="-122"/>
                <a:cs typeface="Times New Roman" panose="02020603050405020304" pitchFamily="18" charset="0"/>
                <a:sym typeface="+mn-ea"/>
              </a:rPr>
              <a:t>财政电子票据的特点：</a:t>
            </a:r>
            <a:br>
              <a:rPr kumimoji="0" lang="zh-CN" altLang="zh-CN" sz="2400" b="0" i="0" u="none" strike="noStrike" kern="100" cap="none" spc="0" normalizeH="0" baseline="0" noProof="0" dirty="0">
                <a:ln>
                  <a:noFill/>
                </a:ln>
                <a:solidFill>
                  <a:schemeClr val="accent4"/>
                </a:solidFill>
                <a:effectLst/>
                <a:uLnTx/>
                <a:uFillTx/>
                <a:latin typeface="等线" panose="02010600030101010101" pitchFamily="2" charset="-122"/>
                <a:ea typeface="+mj-ea"/>
                <a:cs typeface="Times New Roman" panose="02020603050405020304" pitchFamily="18" charset="0"/>
                <a:sym typeface="+mn-ea"/>
              </a:rPr>
            </a:br>
            <a:br>
              <a:rPr kumimoji="0" lang="zh-CN" altLang="zh-CN" sz="2400" b="0" i="0" u="none" strike="noStrike" kern="100" cap="none" spc="0" normalizeH="0" baseline="0" noProof="0" dirty="0">
                <a:ln>
                  <a:noFill/>
                </a:ln>
                <a:solidFill>
                  <a:schemeClr val="accent4"/>
                </a:solidFill>
                <a:effectLst/>
                <a:uLnTx/>
                <a:uFillTx/>
                <a:latin typeface="等线" panose="02010600030101010101" pitchFamily="2" charset="-122"/>
                <a:ea typeface="+mj-ea"/>
                <a:cs typeface="Times New Roman" panose="02020603050405020304" pitchFamily="18" charset="0"/>
                <a:sym typeface="+mn-ea"/>
              </a:rPr>
            </a:br>
            <a:r>
              <a:rPr kumimoji="0" lang="zh-CN" altLang="en-US" sz="2400" b="1" i="0" u="none" strike="noStrike" kern="1200" cap="none" spc="0" normalizeH="0" baseline="0" noProof="1">
                <a:ln>
                  <a:noFill/>
                </a:ln>
                <a:solidFill>
                  <a:schemeClr val="bg1"/>
                </a:solidFill>
                <a:effectLst>
                  <a:outerShdw blurRad="38100" dist="25400" dir="5400000" algn="ctr" rotWithShape="0">
                    <a:srgbClr val="6E747A">
                      <a:alpha val="43000"/>
                    </a:srgbClr>
                  </a:outerShdw>
                </a:effectLst>
                <a:uLnTx/>
                <a:uFillTx/>
                <a:latin typeface="+mj-lt"/>
                <a:ea typeface="+mj-ea"/>
                <a:cs typeface="+mj-cs"/>
                <a:sym typeface="+mn-ea"/>
              </a:rPr>
              <a:t>1.同步缴费自动开具</a:t>
            </a:r>
            <a:br>
              <a:rPr kumimoji="0" lang="zh-CN" altLang="en-US" sz="2400" b="1" i="0" u="none" strike="noStrike" kern="1200" cap="none" spc="0" normalizeH="0" baseline="0" noProof="0" dirty="0">
                <a:ln>
                  <a:noFill/>
                </a:ln>
                <a:solidFill>
                  <a:schemeClr val="bg1"/>
                </a:solidFill>
                <a:effectLst>
                  <a:outerShdw blurRad="38100" dist="25400" dir="5400000" algn="ctr" rotWithShape="0">
                    <a:srgbClr val="6E747A">
                      <a:alpha val="43000"/>
                    </a:srgbClr>
                  </a:outerShdw>
                </a:effectLst>
                <a:uLnTx/>
                <a:uFillTx/>
                <a:latin typeface="+mj-lt"/>
                <a:ea typeface="+mj-ea"/>
                <a:cs typeface="+mj-cs"/>
                <a:sym typeface="+mn-ea"/>
              </a:rPr>
            </a:br>
            <a:r>
              <a:rPr kumimoji="0" lang="zh-CN" altLang="en-US" sz="2400" b="1" i="0" u="none" strike="noStrike" kern="1200" cap="none" spc="0" normalizeH="0" baseline="0" noProof="1">
                <a:ln>
                  <a:noFill/>
                </a:ln>
                <a:solidFill>
                  <a:schemeClr val="bg1"/>
                </a:solidFill>
                <a:effectLst>
                  <a:outerShdw blurRad="38100" dist="25400" dir="5400000" algn="ctr" rotWithShape="0">
                    <a:srgbClr val="6E747A">
                      <a:alpha val="43000"/>
                    </a:srgbClr>
                  </a:outerShdw>
                </a:effectLst>
                <a:uLnTx/>
                <a:uFillTx/>
                <a:latin typeface="+mj-lt"/>
                <a:ea typeface="+mj-ea"/>
                <a:cs typeface="+mj-cs"/>
                <a:sym typeface="+mn-ea"/>
              </a:rPr>
              <a:t>2.降低纸张消耗绿色环保</a:t>
            </a:r>
            <a:br>
              <a:rPr kumimoji="0" lang="zh-CN" altLang="en-US" sz="2400" b="1" i="0" u="none" strike="noStrike" kern="1200" cap="none" spc="0" normalizeH="0" baseline="0" noProof="0" dirty="0">
                <a:ln>
                  <a:noFill/>
                </a:ln>
                <a:solidFill>
                  <a:schemeClr val="bg1"/>
                </a:solidFill>
                <a:effectLst>
                  <a:outerShdw blurRad="38100" dist="25400" dir="5400000" algn="ctr" rotWithShape="0">
                    <a:srgbClr val="6E747A">
                      <a:alpha val="43000"/>
                    </a:srgbClr>
                  </a:outerShdw>
                </a:effectLst>
                <a:uLnTx/>
                <a:uFillTx/>
                <a:latin typeface="+mj-lt"/>
                <a:ea typeface="+mj-ea"/>
                <a:cs typeface="+mj-cs"/>
                <a:sym typeface="+mn-ea"/>
              </a:rPr>
            </a:br>
            <a:r>
              <a:rPr kumimoji="0" lang="zh-CN" altLang="en-US" sz="2400" b="1" i="0" u="none" strike="noStrike" kern="1200" cap="none" spc="0" normalizeH="0" baseline="0" noProof="1">
                <a:ln>
                  <a:noFill/>
                </a:ln>
                <a:solidFill>
                  <a:schemeClr val="bg1"/>
                </a:solidFill>
                <a:effectLst>
                  <a:outerShdw blurRad="38100" dist="25400" dir="5400000" algn="ctr" rotWithShape="0">
                    <a:srgbClr val="6E747A">
                      <a:alpha val="43000"/>
                    </a:srgbClr>
                  </a:outerShdw>
                </a:effectLst>
                <a:uLnTx/>
                <a:uFillTx/>
                <a:latin typeface="+mj-lt"/>
                <a:ea typeface="+mj-ea"/>
                <a:cs typeface="+mj-cs"/>
                <a:sym typeface="+mn-ea"/>
              </a:rPr>
              <a:t>3.随时随地便捷取票</a:t>
            </a:r>
            <a:br>
              <a:rPr kumimoji="0" lang="zh-CN" altLang="en-US" sz="2400" b="1" i="0" u="none" strike="noStrike" kern="1200" cap="none" spc="0" normalizeH="0" baseline="0" noProof="0" dirty="0">
                <a:ln>
                  <a:noFill/>
                </a:ln>
                <a:solidFill>
                  <a:schemeClr val="bg1"/>
                </a:solidFill>
                <a:effectLst>
                  <a:outerShdw blurRad="38100" dist="25400" dir="5400000" algn="ctr" rotWithShape="0">
                    <a:srgbClr val="6E747A">
                      <a:alpha val="43000"/>
                    </a:srgbClr>
                  </a:outerShdw>
                </a:effectLst>
                <a:uLnTx/>
                <a:uFillTx/>
                <a:latin typeface="+mj-lt"/>
                <a:ea typeface="+mj-ea"/>
                <a:cs typeface="+mj-cs"/>
                <a:sym typeface="+mn-ea"/>
              </a:rPr>
            </a:br>
            <a:r>
              <a:rPr kumimoji="0" lang="zh-CN" altLang="en-US" sz="2400" b="1" i="0" u="none" strike="noStrike" kern="1200" cap="none" spc="0" normalizeH="0" baseline="0" noProof="1">
                <a:ln>
                  <a:noFill/>
                </a:ln>
                <a:solidFill>
                  <a:schemeClr val="bg1"/>
                </a:solidFill>
                <a:effectLst>
                  <a:outerShdw blurRad="38100" dist="25400" dir="5400000" algn="ctr" rotWithShape="0">
                    <a:srgbClr val="6E747A">
                      <a:alpha val="43000"/>
                    </a:srgbClr>
                  </a:outerShdw>
                </a:effectLst>
                <a:uLnTx/>
                <a:uFillTx/>
                <a:latin typeface="+mj-lt"/>
                <a:ea typeface="+mj-ea"/>
                <a:cs typeface="+mj-cs"/>
                <a:sym typeface="+mn-ea"/>
              </a:rPr>
              <a:t>4. 数据实时查询</a:t>
            </a:r>
            <a:br>
              <a:rPr kumimoji="0" lang="zh-CN" altLang="en-US" sz="2400" b="1" i="0" u="none" strike="noStrike" kern="1200" cap="none" spc="0" normalizeH="0" baseline="0" noProof="0" dirty="0">
                <a:ln>
                  <a:noFill/>
                </a:ln>
                <a:solidFill>
                  <a:schemeClr val="bg1"/>
                </a:solidFill>
                <a:effectLst>
                  <a:outerShdw blurRad="38100" dist="25400" dir="5400000" algn="ctr" rotWithShape="0">
                    <a:srgbClr val="6E747A">
                      <a:alpha val="43000"/>
                    </a:srgbClr>
                  </a:outerShdw>
                </a:effectLst>
                <a:uLnTx/>
                <a:uFillTx/>
                <a:latin typeface="+mj-lt"/>
                <a:ea typeface="+mj-ea"/>
                <a:cs typeface="+mj-cs"/>
                <a:sym typeface="+mn-ea"/>
              </a:rPr>
            </a:br>
            <a:r>
              <a:rPr kumimoji="0" lang="zh-CN" altLang="en-US" sz="2400" b="1" i="0" u="none" strike="noStrike" kern="1200" cap="none" spc="0" normalizeH="0" baseline="0" noProof="1">
                <a:ln>
                  <a:noFill/>
                </a:ln>
                <a:solidFill>
                  <a:schemeClr val="bg1"/>
                </a:solidFill>
                <a:effectLst>
                  <a:outerShdw blurRad="38100" dist="25400" dir="5400000" algn="ctr" rotWithShape="0">
                    <a:srgbClr val="6E747A">
                      <a:alpha val="43000"/>
                    </a:srgbClr>
                  </a:outerShdw>
                </a:effectLst>
                <a:uLnTx/>
                <a:uFillTx/>
                <a:latin typeface="+mj-lt"/>
                <a:ea typeface="+mj-ea"/>
                <a:cs typeface="+mj-cs"/>
                <a:sym typeface="+mn-ea"/>
              </a:rPr>
              <a:t>5.方便存储、零损毁、不丢失</a:t>
            </a:r>
            <a:br>
              <a:rPr kumimoji="0" lang="zh-CN" altLang="en-US" sz="2400" b="1" i="0" u="none" strike="noStrike" kern="1200" cap="none" spc="0" normalizeH="0" baseline="0" noProof="0" dirty="0">
                <a:ln>
                  <a:noFill/>
                </a:ln>
                <a:solidFill>
                  <a:schemeClr val="bg1"/>
                </a:solidFill>
                <a:effectLst>
                  <a:outerShdw blurRad="38100" dist="25400" dir="5400000" algn="ctr" rotWithShape="0">
                    <a:srgbClr val="6E747A">
                      <a:alpha val="43000"/>
                    </a:srgbClr>
                  </a:outerShdw>
                </a:effectLst>
                <a:uLnTx/>
                <a:uFillTx/>
                <a:latin typeface="+mj-lt"/>
                <a:ea typeface="+mj-ea"/>
                <a:cs typeface="+mj-cs"/>
                <a:sym typeface="+mn-ea"/>
              </a:rPr>
            </a:br>
            <a:r>
              <a:rPr kumimoji="0" lang="zh-CN" altLang="en-US" sz="2400" b="1" i="0" u="none" strike="noStrike" kern="1200" cap="none" spc="0" normalizeH="0" baseline="0" noProof="1">
                <a:ln>
                  <a:noFill/>
                </a:ln>
                <a:solidFill>
                  <a:schemeClr val="bg1"/>
                </a:solidFill>
                <a:effectLst>
                  <a:outerShdw blurRad="38100" dist="25400" dir="5400000" algn="ctr" rotWithShape="0">
                    <a:srgbClr val="6E747A">
                      <a:alpha val="43000"/>
                    </a:srgbClr>
                  </a:outerShdw>
                </a:effectLst>
                <a:uLnTx/>
                <a:uFillTx/>
                <a:latin typeface="+mj-lt"/>
                <a:ea typeface="+mj-ea"/>
                <a:cs typeface="+mj-cs"/>
                <a:sym typeface="+mn-ea"/>
              </a:rPr>
              <a:t>6.从根本上杜绝假票</a:t>
            </a:r>
            <a:br>
              <a:rPr kumimoji="0" lang="zh-CN" altLang="en-US" sz="2400" b="1" i="0" u="none" strike="noStrike" kern="1200" cap="none" spc="0" normalizeH="0" baseline="0" noProof="0" dirty="0">
                <a:ln>
                  <a:noFill/>
                </a:ln>
                <a:solidFill>
                  <a:schemeClr val="bg1"/>
                </a:solidFill>
                <a:effectLst>
                  <a:outerShdw blurRad="38100" dist="25400" dir="5400000" algn="ctr" rotWithShape="0">
                    <a:srgbClr val="6E747A">
                      <a:alpha val="43000"/>
                    </a:srgbClr>
                  </a:outerShdw>
                </a:effectLst>
                <a:uLnTx/>
                <a:uFillTx/>
                <a:latin typeface="+mj-lt"/>
                <a:ea typeface="+mj-ea"/>
                <a:cs typeface="+mj-cs"/>
              </a:rPr>
            </a:br>
            <a:endParaRPr kumimoji="0" lang="zh-CN" altLang="en-US" sz="2400" b="1" i="0" u="none" strike="noStrike" kern="1200" cap="none" spc="0" normalizeH="0" baseline="0" noProof="1">
              <a:ln>
                <a:noFill/>
              </a:ln>
              <a:solidFill>
                <a:schemeClr val="bg1"/>
              </a:solidFill>
              <a:effectLst>
                <a:outerShdw blurRad="38100" dist="25400" dir="5400000" algn="ctr" rotWithShape="0">
                  <a:srgbClr val="6E747A">
                    <a:alpha val="43000"/>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heckerboard(across)">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7170" name="标题 7169"/>
          <p:cNvSpPr>
            <a:spLocks noGrp="1"/>
          </p:cNvSpPr>
          <p:nvPr>
            <p:ph type="title"/>
          </p:nvPr>
        </p:nvSpPr>
        <p:spPr>
          <a:xfrm>
            <a:off x="361950" y="1674813"/>
            <a:ext cx="3425825" cy="912813"/>
          </a:xfrm>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1">
                <a:ln>
                  <a:noFill/>
                </a:ln>
                <a:solidFill>
                  <a:schemeClr val="tx2"/>
                </a:solidFill>
                <a:effectLst/>
                <a:uLnTx/>
                <a:uFillTx/>
                <a:latin typeface="微软雅黑" panose="020B0503020204020204" pitchFamily="34" charset="-122"/>
                <a:ea typeface="微软雅黑" panose="020B0503020204020204" pitchFamily="34" charset="-122"/>
                <a:cs typeface="+mj-cs"/>
                <a:sym typeface="+mn-ea"/>
              </a:rPr>
              <a:t>微信扫一扫，轻松管理个人电子票据</a:t>
            </a:r>
            <a:endParaRPr kumimoji="0" lang="zh-CN" altLang="en-US" sz="2800" b="1" i="0" u="none" strike="noStrike" kern="1200" cap="none" spc="0" normalizeH="0" baseline="0" noProof="1">
              <a:ln>
                <a:noFill/>
              </a:ln>
              <a:solidFill>
                <a:schemeClr val="tx1"/>
              </a:solidFill>
              <a:effectLst>
                <a:outerShdw blurRad="38100" dist="25400" dir="5400000" algn="ctr" rotWithShape="0">
                  <a:srgbClr val="6E747A">
                    <a:alpha val="43000"/>
                  </a:srgbClr>
                </a:outerShdw>
              </a:effectLst>
              <a:uLnTx/>
              <a:uFillTx/>
              <a:latin typeface="+mj-ea"/>
              <a:ea typeface="+mj-ea"/>
              <a:cs typeface="+mj-cs"/>
            </a:endParaRPr>
          </a:p>
        </p:txBody>
      </p:sp>
      <p:pic>
        <p:nvPicPr>
          <p:cNvPr id="7171" name="图片 1"/>
          <p:cNvPicPr>
            <a:picLocks noChangeAspect="1"/>
          </p:cNvPicPr>
          <p:nvPr>
            <p:custDataLst>
              <p:tags r:id="rId2"/>
            </p:custDataLst>
          </p:nvPr>
        </p:nvPicPr>
        <p:blipFill>
          <a:blip r:embed="rId3"/>
          <a:stretch>
            <a:fillRect/>
          </a:stretch>
        </p:blipFill>
        <p:spPr>
          <a:xfrm>
            <a:off x="4491038" y="1674813"/>
            <a:ext cx="3505200" cy="3506787"/>
          </a:xfrm>
          <a:prstGeom prst="rect">
            <a:avLst/>
          </a:prstGeom>
          <a:noFill/>
          <a:ln w="9525">
            <a:noFill/>
          </a:ln>
        </p:spPr>
      </p:pic>
      <p:sp>
        <p:nvSpPr>
          <p:cNvPr id="7172" name="文本框 1"/>
          <p:cNvSpPr txBox="1"/>
          <p:nvPr/>
        </p:nvSpPr>
        <p:spPr>
          <a:xfrm>
            <a:off x="488950" y="3405188"/>
            <a:ext cx="3367088" cy="1476375"/>
          </a:xfrm>
          <a:prstGeom prst="rect">
            <a:avLst/>
          </a:prstGeom>
          <a:noFill/>
          <a:ln w="9525">
            <a:noFill/>
          </a:ln>
        </p:spPr>
        <p:txBody>
          <a:bodyPr>
            <a:spAutoFit/>
          </a:bodyPr>
          <a:p>
            <a:r>
              <a:rPr lang="zh-CN" altLang="en-US" dirty="0">
                <a:latin typeface="微软雅黑" panose="020B0503020204020204" pitchFamily="34" charset="-122"/>
                <a:ea typeface="微软雅黑" panose="020B0503020204020204" pitchFamily="34" charset="-122"/>
              </a:rPr>
              <a:t>扫描二维码或微信搜索“电子票夹”小程序，</a:t>
            </a:r>
            <a:r>
              <a:rPr lang="zh-CN" altLang="zh-CN" dirty="0">
                <a:latin typeface="微软雅黑" panose="020B0503020204020204" pitchFamily="34" charset="-122"/>
                <a:ea typeface="微软雅黑" panose="020B0503020204020204" pitchFamily="34" charset="-122"/>
              </a:rPr>
              <a:t>个人电子票据自动保存，</a:t>
            </a:r>
            <a:r>
              <a:rPr lang="zh-CN" altLang="en-US" dirty="0">
                <a:latin typeface="微软雅黑" panose="020B0503020204020204" pitchFamily="34" charset="-122"/>
                <a:ea typeface="微软雅黑" panose="020B0503020204020204" pitchFamily="34" charset="-122"/>
              </a:rPr>
              <a:t>可以</a:t>
            </a:r>
            <a:r>
              <a:rPr lang="zh-CN" altLang="zh-CN" dirty="0">
                <a:latin typeface="微软雅黑" panose="020B0503020204020204" pitchFamily="34" charset="-122"/>
                <a:ea typeface="微软雅黑" panose="020B0503020204020204" pitchFamily="34" charset="-122"/>
              </a:rPr>
              <a:t>随时查看、下载和报销使用，</a:t>
            </a:r>
            <a:r>
              <a:rPr lang="zh-CN" altLang="en-US" dirty="0">
                <a:latin typeface="微软雅黑" panose="020B0503020204020204" pitchFamily="34" charset="-122"/>
                <a:ea typeface="微软雅黑" panose="020B0503020204020204" pitchFamily="34" charset="-122"/>
              </a:rPr>
              <a:t>票据不怕丢，管理更简单</a:t>
            </a:r>
            <a:r>
              <a:rPr lang="zh-CN" altLang="zh-CN" dirty="0">
                <a:latin typeface="微软雅黑" panose="020B0503020204020204" pitchFamily="34" charset="-122"/>
                <a:ea typeface="微软雅黑" panose="020B0503020204020204" pitchFamily="34" charset="-122"/>
              </a:rPr>
              <a:t>。</a:t>
            </a:r>
            <a:endParaRPr lang="zh-CN"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heckerboard(across)">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8194" name="标题 8193"/>
          <p:cNvSpPr>
            <a:spLocks noGrp="1"/>
          </p:cNvSpPr>
          <p:nvPr>
            <p:ph type="title"/>
          </p:nvPr>
        </p:nvSpPr>
        <p:spPr>
          <a:xfrm>
            <a:off x="457200" y="796925"/>
            <a:ext cx="2162175" cy="466725"/>
          </a:xfrm>
          <a:ln/>
        </p:spPr>
        <p:txBody>
          <a:bodyPr vert="horz" wrap="square" lIns="91440" tIns="45720" rIns="91440" bIns="45720" anchor="ctr" anchorCtr="0"/>
          <a:p>
            <a:pPr algn="l" eaLnBrk="1" hangingPunct="1"/>
            <a:r>
              <a:rPr lang="zh-CN" altLang="en-US" sz="2800" dirty="0">
                <a:latin typeface="微软雅黑" panose="020B0503020204020204" pitchFamily="34" charset="-122"/>
                <a:ea typeface="微软雅黑" panose="020B0503020204020204" pitchFamily="34" charset="-122"/>
              </a:rPr>
              <a:t>注册登录</a:t>
            </a:r>
            <a:endParaRPr lang="zh-CN" altLang="en-US" sz="2800" dirty="0"/>
          </a:p>
        </p:txBody>
      </p:sp>
      <p:sp>
        <p:nvSpPr>
          <p:cNvPr id="8195" name="文本占位符 8194"/>
          <p:cNvSpPr>
            <a:spLocks noGrp="1"/>
          </p:cNvSpPr>
          <p:nvPr>
            <p:ph idx="1"/>
          </p:nvPr>
        </p:nvSpPr>
        <p:spPr>
          <a:xfrm>
            <a:off x="457200" y="6062663"/>
            <a:ext cx="8229600" cy="355600"/>
          </a:xfrm>
          <a:ln/>
        </p:spPr>
        <p:txBody>
          <a:bodyPr vert="horz" wrap="square" lIns="91440" tIns="45720" rIns="91440" bIns="45720" anchor="t" anchorCtr="0"/>
          <a:p>
            <a:pPr marL="0" indent="0" eaLnBrk="1" hangingPunct="1">
              <a:lnSpc>
                <a:spcPct val="80000"/>
              </a:lnSpc>
              <a:buNone/>
            </a:pPr>
            <a:r>
              <a:rPr lang="" altLang="zh-CN" sz="1400" dirty="0"/>
              <a:t>         </a:t>
            </a:r>
            <a:r>
              <a:rPr lang="" altLang="zh-CN" sz="1400" dirty="0">
                <a:latin typeface="微软雅黑" panose="020B0503020204020204" pitchFamily="34" charset="-122"/>
                <a:ea typeface="微软雅黑" panose="020B0503020204020204" pitchFamily="34" charset="-122"/>
              </a:rPr>
              <a:t> </a:t>
            </a:r>
            <a:r>
              <a:rPr lang="" altLang="en-US" sz="1400" dirty="0">
                <a:latin typeface="微软雅黑" panose="020B0503020204020204" pitchFamily="34" charset="-122"/>
                <a:ea typeface="微软雅黑" panose="020B0503020204020204" pitchFamily="34" charset="-122"/>
              </a:rPr>
              <a:t>微信授权快速登录或手机号注册登录                                   电子票夹首页</a:t>
            </a:r>
            <a:endParaRPr lang="" altLang="en-US" sz="1400" dirty="0">
              <a:latin typeface="微软雅黑" panose="020B0503020204020204" pitchFamily="34" charset="-122"/>
              <a:ea typeface="微软雅黑" panose="020B0503020204020204" pitchFamily="34" charset="-122"/>
            </a:endParaRPr>
          </a:p>
          <a:p>
            <a:pPr marL="0" indent="0" eaLnBrk="1" hangingPunct="1">
              <a:lnSpc>
                <a:spcPct val="80000"/>
              </a:lnSpc>
              <a:buNone/>
            </a:pPr>
            <a:endParaRPr lang="" altLang="en-US" sz="1400" dirty="0">
              <a:latin typeface="微软雅黑" panose="020B0503020204020204" pitchFamily="34" charset="-122"/>
              <a:ea typeface="微软雅黑" panose="020B0503020204020204" pitchFamily="34" charset="-122"/>
            </a:endParaRPr>
          </a:p>
        </p:txBody>
      </p:sp>
      <p:pic>
        <p:nvPicPr>
          <p:cNvPr id="8196" name="图片 2"/>
          <p:cNvPicPr>
            <a:picLocks noChangeAspect="1"/>
          </p:cNvPicPr>
          <p:nvPr/>
        </p:nvPicPr>
        <p:blipFill>
          <a:blip r:embed="rId2"/>
          <a:stretch>
            <a:fillRect/>
          </a:stretch>
        </p:blipFill>
        <p:spPr>
          <a:xfrm>
            <a:off x="4878388" y="1744663"/>
            <a:ext cx="2803525" cy="4089400"/>
          </a:xfrm>
          <a:prstGeom prst="rect">
            <a:avLst/>
          </a:prstGeom>
          <a:noFill/>
          <a:ln w="9525">
            <a:noFill/>
          </a:ln>
        </p:spPr>
      </p:pic>
      <p:cxnSp>
        <p:nvCxnSpPr>
          <p:cNvPr id="26" name="直接箭头连接符 25"/>
          <p:cNvCxnSpPr/>
          <p:nvPr/>
        </p:nvCxnSpPr>
        <p:spPr>
          <a:xfrm>
            <a:off x="4173538" y="3789363"/>
            <a:ext cx="647700" cy="0"/>
          </a:xfrm>
          <a:prstGeom prst="straightConnector1">
            <a:avLst/>
          </a:prstGeom>
          <a:ln>
            <a:tailEnd type="triangle" w="med" len="med"/>
          </a:ln>
        </p:spPr>
        <p:style>
          <a:lnRef idx="3">
            <a:schemeClr val="accent6"/>
          </a:lnRef>
          <a:fillRef idx="0">
            <a:schemeClr val="accent6"/>
          </a:fillRef>
          <a:effectRef idx="2">
            <a:schemeClr val="accent6"/>
          </a:effectRef>
          <a:fontRef idx="minor">
            <a:schemeClr val="tx1"/>
          </a:fontRef>
        </p:style>
      </p:cxnSp>
      <p:pic>
        <p:nvPicPr>
          <p:cNvPr id="8198" name="图片 1" descr="QQ图片20200429115152"/>
          <p:cNvPicPr>
            <a:picLocks noChangeAspect="1"/>
          </p:cNvPicPr>
          <p:nvPr/>
        </p:nvPicPr>
        <p:blipFill>
          <a:blip r:embed="rId3"/>
          <a:stretch>
            <a:fillRect/>
          </a:stretch>
        </p:blipFill>
        <p:spPr>
          <a:xfrm>
            <a:off x="1084263" y="1744663"/>
            <a:ext cx="2816225" cy="4089400"/>
          </a:xfrm>
          <a:prstGeom prst="rect">
            <a:avLst/>
          </a:prstGeom>
          <a:noFill/>
          <a:ln w="9525">
            <a:noFill/>
          </a:ln>
        </p:spPr>
      </p:pic>
      <p:sp>
        <p:nvSpPr>
          <p:cNvPr id="3" name="文本框 2"/>
          <p:cNvSpPr txBox="1"/>
          <p:nvPr/>
        </p:nvSpPr>
        <p:spPr>
          <a:xfrm>
            <a:off x="336549" y="142874"/>
            <a:ext cx="1629410" cy="368300"/>
          </a:xfrm>
          <a:prstGeom prst="rect">
            <a:avLst/>
          </a:prstGeom>
          <a:noFill/>
          <a:ln>
            <a:solidFill>
              <a:schemeClr val="bg1"/>
            </a:solidFill>
          </a:ln>
        </p:spPr>
        <p:txBody>
          <a:bodyPr>
            <a:spAutoFit/>
            <a:scene3d>
              <a:camera prst="orthographicFront"/>
              <a:lightRig rig="threePt" dir="t"/>
            </a:scene3d>
          </a:bodyPr>
          <a:lstStyle/>
          <a:p>
            <a:pPr marR="0" defTabSz="914400">
              <a:buClrTx/>
              <a:buSzTx/>
              <a:buFontTx/>
              <a:buNone/>
              <a:defRPr/>
            </a:pPr>
            <a:r>
              <a:rPr kumimoji="0" lang="zh-CN" altLang="en-US"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使用流程演示</a:t>
            </a:r>
            <a:endParaRPr kumimoji="0" lang="zh-CN" altLang="en-US"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heckerboard(across)">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9218" name="图片 5" descr="P7S9YI`WPELUHNA1{2VKN96"/>
          <p:cNvPicPr>
            <a:picLocks noChangeAspect="1"/>
          </p:cNvPicPr>
          <p:nvPr/>
        </p:nvPicPr>
        <p:blipFill>
          <a:blip r:embed="rId2"/>
          <a:stretch>
            <a:fillRect/>
          </a:stretch>
        </p:blipFill>
        <p:spPr>
          <a:xfrm>
            <a:off x="6302375" y="1166813"/>
            <a:ext cx="2613025" cy="4494212"/>
          </a:xfrm>
          <a:prstGeom prst="rect">
            <a:avLst/>
          </a:prstGeom>
          <a:noFill/>
          <a:ln w="9525">
            <a:noFill/>
          </a:ln>
        </p:spPr>
      </p:pic>
      <p:pic>
        <p:nvPicPr>
          <p:cNvPr id="9219" name="图片 2" descr="3B%CF{J)L2ANF(U@EI07_KG"/>
          <p:cNvPicPr>
            <a:picLocks noChangeAspect="1"/>
          </p:cNvPicPr>
          <p:nvPr/>
        </p:nvPicPr>
        <p:blipFill>
          <a:blip r:embed="rId3"/>
          <a:stretch>
            <a:fillRect/>
          </a:stretch>
        </p:blipFill>
        <p:spPr>
          <a:xfrm>
            <a:off x="352425" y="1089025"/>
            <a:ext cx="2647950" cy="4572000"/>
          </a:xfrm>
          <a:prstGeom prst="rect">
            <a:avLst/>
          </a:prstGeom>
          <a:noFill/>
          <a:ln w="9525">
            <a:noFill/>
          </a:ln>
        </p:spPr>
      </p:pic>
      <p:sp>
        <p:nvSpPr>
          <p:cNvPr id="2" name="标题 8193"/>
          <p:cNvSpPr>
            <a:spLocks noGrp="1"/>
          </p:cNvSpPr>
          <p:nvPr>
            <p:ph type="title"/>
          </p:nvPr>
        </p:nvSpPr>
        <p:spPr>
          <a:xfrm>
            <a:off x="457200" y="0"/>
            <a:ext cx="8229600" cy="633413"/>
          </a:xfrm>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br>
              <a:rPr kumimoji="0" lang="zh-CN" altLang="en-US" sz="2800" b="0"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j-cs"/>
              </a:rPr>
            </a:br>
            <a:r>
              <a:rPr kumimoji="0" lang="zh-CN" altLang="en-US" sz="2800" b="0"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j-cs"/>
              </a:rPr>
              <a:t>自助取票</a:t>
            </a:r>
            <a:endParaRPr kumimoji="0" lang="zh-CN" altLang="en-US" sz="2800" b="0"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j-cs"/>
            </a:endParaRPr>
          </a:p>
        </p:txBody>
      </p:sp>
      <p:pic>
        <p:nvPicPr>
          <p:cNvPr id="9221" name="图片 2"/>
          <p:cNvPicPr>
            <a:picLocks noChangeAspect="1"/>
          </p:cNvPicPr>
          <p:nvPr>
            <p:custDataLst>
              <p:tags r:id="rId4"/>
            </p:custDataLst>
          </p:nvPr>
        </p:nvPicPr>
        <p:blipFill>
          <a:blip r:embed="rId5"/>
          <a:stretch>
            <a:fillRect/>
          </a:stretch>
        </p:blipFill>
        <p:spPr>
          <a:xfrm>
            <a:off x="3338513" y="1166813"/>
            <a:ext cx="2673350" cy="4494212"/>
          </a:xfrm>
          <a:prstGeom prst="rect">
            <a:avLst/>
          </a:prstGeom>
          <a:noFill/>
          <a:ln w="9525">
            <a:noFill/>
          </a:ln>
        </p:spPr>
      </p:pic>
      <p:cxnSp>
        <p:nvCxnSpPr>
          <p:cNvPr id="26" name="直接箭头连接符 25"/>
          <p:cNvCxnSpPr>
            <a:stCxn id="0" idx="3"/>
          </p:cNvCxnSpPr>
          <p:nvPr/>
        </p:nvCxnSpPr>
        <p:spPr>
          <a:xfrm>
            <a:off x="3000375" y="3375025"/>
            <a:ext cx="338138" cy="0"/>
          </a:xfrm>
          <a:prstGeom prst="straightConnector1">
            <a:avLst/>
          </a:prstGeom>
          <a:ln>
            <a:tailEnd type="triangle" w="med" len="med"/>
          </a:ln>
        </p:spPr>
        <p:style>
          <a:lnRef idx="3">
            <a:schemeClr val="accent6"/>
          </a:lnRef>
          <a:fillRef idx="0">
            <a:schemeClr val="accent6"/>
          </a:fillRef>
          <a:effectRef idx="2">
            <a:schemeClr val="accent6"/>
          </a:effectRef>
          <a:fontRef idx="minor">
            <a:schemeClr val="tx1"/>
          </a:fontRef>
        </p:style>
      </p:cxnSp>
      <p:cxnSp>
        <p:nvCxnSpPr>
          <p:cNvPr id="3" name="直接箭头连接符 1"/>
          <p:cNvCxnSpPr>
            <a:stCxn id="0" idx="3"/>
          </p:cNvCxnSpPr>
          <p:nvPr/>
        </p:nvCxnSpPr>
        <p:spPr>
          <a:xfrm>
            <a:off x="6015038" y="3375025"/>
            <a:ext cx="287338" cy="0"/>
          </a:xfrm>
          <a:prstGeom prst="straightConnector1">
            <a:avLst/>
          </a:prstGeom>
          <a:ln>
            <a:tailEnd type="triangle" w="med" len="med"/>
          </a:ln>
        </p:spPr>
        <p:style>
          <a:lnRef idx="3">
            <a:schemeClr val="accent6"/>
          </a:lnRef>
          <a:fillRef idx="0">
            <a:schemeClr val="accent6"/>
          </a:fillRef>
          <a:effectRef idx="2">
            <a:schemeClr val="accent6"/>
          </a:effectRef>
          <a:fontRef idx="minor">
            <a:schemeClr val="tx1"/>
          </a:fontRef>
        </p:style>
      </p:cxnSp>
      <p:sp>
        <p:nvSpPr>
          <p:cNvPr id="9224" name="文本框 5"/>
          <p:cNvSpPr txBox="1"/>
          <p:nvPr/>
        </p:nvSpPr>
        <p:spPr>
          <a:xfrm>
            <a:off x="352425" y="5848350"/>
            <a:ext cx="8562975" cy="307975"/>
          </a:xfrm>
          <a:prstGeom prst="rect">
            <a:avLst/>
          </a:prstGeom>
          <a:noFill/>
          <a:ln w="9525">
            <a:noFill/>
          </a:ln>
        </p:spPr>
        <p:txBody>
          <a:bodyPr>
            <a:spAutoFit/>
          </a:bodyPr>
          <a:p>
            <a:r>
              <a:rPr lang="zh-CN" altLang="en-US" sz="1400" dirty="0">
                <a:latin typeface="微软雅黑" panose="020B0503020204020204" pitchFamily="34" charset="-122"/>
                <a:ea typeface="微软雅黑" panose="020B0503020204020204" pitchFamily="34" charset="-122"/>
              </a:rPr>
              <a:t>首次使用选择自助取票                           输入真实姓名和用户编号                        查看电子票据信息</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8194" name="标题 8193"/>
          <p:cNvSpPr>
            <a:spLocks noGrp="1"/>
          </p:cNvSpPr>
          <p:nvPr>
            <p:ph type="title"/>
          </p:nvPr>
        </p:nvSpPr>
        <p:spPr>
          <a:xfrm>
            <a:off x="457200" y="274638"/>
            <a:ext cx="8229600" cy="633412"/>
          </a:xfrm>
          <a:ln/>
        </p:spPr>
        <p:txBody>
          <a:bodyPr vert="horz" wrap="square" lIns="91440" tIns="45720" rIns="91440" bIns="45720" anchor="ctr" anchorCtr="0"/>
          <a:p>
            <a:pPr algn="l" eaLnBrk="1" hangingPunct="1"/>
            <a:br>
              <a:rPr lang="zh-CN" altLang="en-US" sz="2800" b="1" dirty="0">
                <a:latin typeface="微软雅黑" panose="020B0503020204020204" pitchFamily="34" charset="-122"/>
                <a:ea typeface="微软雅黑" panose="020B0503020204020204" pitchFamily="34" charset="-122"/>
                <a:sym typeface="宋体" panose="02010600030101010101" pitchFamily="2" charset="-122"/>
              </a:rPr>
            </a:br>
            <a:r>
              <a:rPr lang="zh-CN" altLang="en-US" sz="2800" dirty="0">
                <a:latin typeface="微软雅黑" panose="020B0503020204020204" pitchFamily="34" charset="-122"/>
                <a:ea typeface="微软雅黑" panose="020B0503020204020204" pitchFamily="34" charset="-122"/>
                <a:sym typeface="宋体" panose="02010600030101010101" pitchFamily="2" charset="-122"/>
              </a:rPr>
              <a:t>查看个人所有票据及票据详细信息</a:t>
            </a:r>
            <a:br>
              <a:rPr lang="zh-CN" altLang="en-US" sz="2800" b="1" dirty="0">
                <a:latin typeface="微软雅黑" panose="020B0503020204020204" pitchFamily="34" charset="-122"/>
                <a:ea typeface="微软雅黑" panose="020B0503020204020204" pitchFamily="34" charset="-122"/>
              </a:rPr>
            </a:br>
            <a:endParaRPr lang="zh-CN" altLang="en-US" sz="2800" dirty="0"/>
          </a:p>
        </p:txBody>
      </p:sp>
      <p:pic>
        <p:nvPicPr>
          <p:cNvPr id="10243" name="图片 3" descr="TWL`H)ER@ZFE9GGZ8N388L6"/>
          <p:cNvPicPr>
            <a:picLocks noChangeAspect="1"/>
          </p:cNvPicPr>
          <p:nvPr>
            <p:custDataLst>
              <p:tags r:id="rId2"/>
            </p:custDataLst>
          </p:nvPr>
        </p:nvPicPr>
        <p:blipFill>
          <a:blip r:embed="rId3"/>
          <a:stretch>
            <a:fillRect/>
          </a:stretch>
        </p:blipFill>
        <p:spPr>
          <a:xfrm>
            <a:off x="930275" y="1184275"/>
            <a:ext cx="2589213" cy="4791075"/>
          </a:xfrm>
          <a:prstGeom prst="rect">
            <a:avLst/>
          </a:prstGeom>
          <a:noFill/>
          <a:ln w="9525">
            <a:noFill/>
          </a:ln>
        </p:spPr>
      </p:pic>
      <p:pic>
        <p:nvPicPr>
          <p:cNvPr id="10244" name="图片 3" descr="C:\Users\Administrator\Desktop\QQ图片20200430145806.pngQQ图片20200430145806"/>
          <p:cNvPicPr>
            <a:picLocks noChangeAspect="1"/>
          </p:cNvPicPr>
          <p:nvPr/>
        </p:nvPicPr>
        <p:blipFill>
          <a:blip r:embed="rId4"/>
          <a:stretch>
            <a:fillRect/>
          </a:stretch>
        </p:blipFill>
        <p:spPr>
          <a:xfrm>
            <a:off x="5140325" y="1184275"/>
            <a:ext cx="2730500" cy="4791075"/>
          </a:xfrm>
          <a:prstGeom prst="rect">
            <a:avLst/>
          </a:prstGeom>
          <a:noFill/>
          <a:ln w="9525">
            <a:noFill/>
          </a:ln>
        </p:spPr>
      </p:pic>
      <p:sp>
        <p:nvSpPr>
          <p:cNvPr id="10245" name="文本框 1"/>
          <p:cNvSpPr txBox="1"/>
          <p:nvPr/>
        </p:nvSpPr>
        <p:spPr>
          <a:xfrm>
            <a:off x="930275" y="6175375"/>
            <a:ext cx="7327900" cy="306388"/>
          </a:xfrm>
          <a:prstGeom prst="rect">
            <a:avLst/>
          </a:prstGeom>
          <a:noFill/>
          <a:ln w="9525">
            <a:noFill/>
          </a:ln>
        </p:spPr>
        <p:txBody>
          <a:bodyPr>
            <a:spAutoFit/>
          </a:bodyPr>
          <a:p>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查看个人所有票据                                                               选择所需票据</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heckerboard(across)">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8194" name="标题 8193"/>
          <p:cNvSpPr>
            <a:spLocks noGrp="1"/>
          </p:cNvSpPr>
          <p:nvPr>
            <p:ph type="title"/>
          </p:nvPr>
        </p:nvSpPr>
        <p:spPr>
          <a:xfrm>
            <a:off x="457200" y="274638"/>
            <a:ext cx="8229600" cy="633412"/>
          </a:xfrm>
          <a:ln/>
        </p:spPr>
        <p:txBody>
          <a:bodyPr vert="horz" wrap="square" lIns="91440" tIns="45720" rIns="91440" bIns="45720" anchor="ctr" anchorCtr="0"/>
          <a:p>
            <a:pPr algn="l" eaLnBrk="1" hangingPunct="1"/>
            <a:br>
              <a:rPr lang="zh-CN" altLang="en-US" sz="2800" b="1" dirty="0">
                <a:latin typeface="微软雅黑" panose="020B0503020204020204" pitchFamily="34" charset="-122"/>
                <a:ea typeface="微软雅黑" panose="020B0503020204020204" pitchFamily="34" charset="-122"/>
                <a:sym typeface="宋体" panose="02010600030101010101" pitchFamily="2" charset="-122"/>
              </a:rPr>
            </a:br>
            <a:br>
              <a:rPr lang="zh-CN" altLang="en-US" sz="2800" b="1" dirty="0">
                <a:latin typeface="微软雅黑" panose="020B0503020204020204" pitchFamily="34" charset="-122"/>
                <a:ea typeface="微软雅黑" panose="020B0503020204020204" pitchFamily="34" charset="-122"/>
                <a:sym typeface="宋体" panose="02010600030101010101" pitchFamily="2" charset="-122"/>
              </a:rPr>
            </a:br>
            <a:r>
              <a:rPr lang="zh-CN" altLang="en-US" sz="2800" dirty="0">
                <a:latin typeface="微软雅黑" panose="020B0503020204020204" pitchFamily="34" charset="-122"/>
                <a:ea typeface="微软雅黑" panose="020B0503020204020204" pitchFamily="34" charset="-122"/>
                <a:sym typeface="宋体" panose="02010600030101010101" pitchFamily="2" charset="-122"/>
              </a:rPr>
              <a:t>查看电子票据</a:t>
            </a:r>
            <a:br>
              <a:rPr lang="zh-CN" altLang="en-US" sz="2800" b="1" dirty="0">
                <a:latin typeface="微软雅黑" panose="020B0503020204020204" pitchFamily="34" charset="-122"/>
                <a:ea typeface="微软雅黑" panose="020B0503020204020204" pitchFamily="34" charset="-122"/>
              </a:rPr>
            </a:br>
            <a:endParaRPr lang="zh-CN" altLang="en-US" sz="2800" dirty="0"/>
          </a:p>
        </p:txBody>
      </p:sp>
      <p:pic>
        <p:nvPicPr>
          <p:cNvPr id="11267" name="图片 2" descr="QQ图片20200430153804"/>
          <p:cNvPicPr>
            <a:picLocks noChangeAspect="1"/>
          </p:cNvPicPr>
          <p:nvPr/>
        </p:nvPicPr>
        <p:blipFill>
          <a:blip r:embed="rId2"/>
          <a:stretch>
            <a:fillRect/>
          </a:stretch>
        </p:blipFill>
        <p:spPr>
          <a:xfrm>
            <a:off x="1984375" y="1887538"/>
            <a:ext cx="5176838" cy="346233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heckerboard(across)">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2290" name="文本占位符 8194"/>
          <p:cNvSpPr>
            <a:spLocks noGrp="1"/>
          </p:cNvSpPr>
          <p:nvPr>
            <p:ph idx="1"/>
          </p:nvPr>
        </p:nvSpPr>
        <p:spPr>
          <a:xfrm>
            <a:off x="568325" y="6029325"/>
            <a:ext cx="8186738" cy="439738"/>
          </a:xfrm>
          <a:ln/>
        </p:spPr>
        <p:txBody>
          <a:bodyPr vert="horz" wrap="square" lIns="91440" tIns="45720" rIns="91440" bIns="45720" anchor="t" anchorCtr="0"/>
          <a:p>
            <a:pPr marL="0" indent="0" eaLnBrk="1" hangingPunct="1">
              <a:lnSpc>
                <a:spcPct val="80000"/>
              </a:lnSpc>
              <a:buNone/>
            </a:pP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通过发送功能将领取的电子票据发送他人</a:t>
            </a:r>
            <a:endParaRPr lang="zh-CN" altLang="en-US" sz="1400" dirty="0">
              <a:latin typeface="微软雅黑" panose="020B0503020204020204" pitchFamily="34" charset="-122"/>
              <a:ea typeface="微软雅黑" panose="020B0503020204020204" pitchFamily="34" charset="-122"/>
            </a:endParaRPr>
          </a:p>
          <a:p>
            <a:pPr marL="0" indent="0" eaLnBrk="1" hangingPunct="1">
              <a:lnSpc>
                <a:spcPct val="80000"/>
              </a:lnSpc>
              <a:buNone/>
            </a:pPr>
            <a:endParaRPr lang="zh-CN" altLang="en-US" sz="1400" dirty="0"/>
          </a:p>
        </p:txBody>
      </p:sp>
      <p:pic>
        <p:nvPicPr>
          <p:cNvPr id="12291" name="图片 3" descr="C:\Users\Administrator\Desktop\{`39~G$]H`Q%OV_GABLXU)O.png{`39~G$]H`Q%OV_GABLXU)O"/>
          <p:cNvPicPr>
            <a:picLocks noChangeAspect="1"/>
          </p:cNvPicPr>
          <p:nvPr/>
        </p:nvPicPr>
        <p:blipFill>
          <a:blip r:embed="rId2"/>
          <a:stretch>
            <a:fillRect/>
          </a:stretch>
        </p:blipFill>
        <p:spPr>
          <a:xfrm>
            <a:off x="2713038" y="930275"/>
            <a:ext cx="2800350" cy="4995863"/>
          </a:xfrm>
          <a:prstGeom prst="rect">
            <a:avLst/>
          </a:prstGeom>
          <a:noFill/>
          <a:ln w="9525">
            <a:noFill/>
          </a:ln>
        </p:spPr>
      </p:pic>
      <p:sp>
        <p:nvSpPr>
          <p:cNvPr id="12292" name="标题 1"/>
          <p:cNvSpPr/>
          <p:nvPr>
            <p:ph type="title"/>
          </p:nvPr>
        </p:nvSpPr>
        <p:spPr>
          <a:xfrm>
            <a:off x="457200" y="274638"/>
            <a:ext cx="8229600" cy="349250"/>
          </a:xfrm>
          <a:ln/>
        </p:spPr>
        <p:txBody>
          <a:bodyPr vert="horz" wrap="square" lIns="91440" tIns="45720" rIns="91440" bIns="45720" anchor="ctr" anchorCtr="0"/>
          <a:p>
            <a:pPr algn="l" eaLnBrk="1" hangingPunct="1"/>
            <a:br>
              <a:rPr lang="zh-CN" altLang="en-US" sz="2800" dirty="0">
                <a:latin typeface="微软雅黑" panose="020B0503020204020204" pitchFamily="34" charset="-122"/>
                <a:ea typeface="微软雅黑" panose="020B0503020204020204" pitchFamily="34" charset="-122"/>
              </a:rPr>
            </a:br>
            <a:br>
              <a:rPr lang="zh-CN" altLang="en-US" sz="2800" dirty="0">
                <a:latin typeface="微软雅黑" panose="020B0503020204020204" pitchFamily="34" charset="-122"/>
                <a:ea typeface="微软雅黑" panose="020B0503020204020204" pitchFamily="34" charset="-122"/>
              </a:rPr>
            </a:br>
            <a:r>
              <a:rPr lang="zh-CN" altLang="en-US" sz="2800" dirty="0">
                <a:latin typeface="微软雅黑" panose="020B0503020204020204" pitchFamily="34" charset="-122"/>
                <a:ea typeface="微软雅黑" panose="020B0503020204020204" pitchFamily="34" charset="-122"/>
              </a:rPr>
              <a:t>转发电子票据</a:t>
            </a:r>
            <a:br>
              <a:rPr lang="zh-CN" altLang="en-US" sz="2800" dirty="0">
                <a:latin typeface="微软雅黑" panose="020B0503020204020204" pitchFamily="34" charset="-122"/>
                <a:ea typeface="微软雅黑" panose="020B0503020204020204" pitchFamily="34" charset="-122"/>
              </a:rPr>
            </a:b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8194" name="标题 8193"/>
          <p:cNvSpPr>
            <a:spLocks noGrp="1"/>
          </p:cNvSpPr>
          <p:nvPr>
            <p:ph type="title"/>
          </p:nvPr>
        </p:nvSpPr>
        <p:spPr>
          <a:xfrm>
            <a:off x="457200" y="274638"/>
            <a:ext cx="8229600" cy="633412"/>
          </a:xfrm>
          <a:ln/>
        </p:spPr>
        <p:txBody>
          <a:bodyPr vert="horz" wrap="square" lIns="91440" tIns="45720" rIns="91440" bIns="45720" anchor="ctr" anchorCtr="0"/>
          <a:p>
            <a:pPr algn="l" eaLnBrk="1" hangingPunct="1"/>
            <a:r>
              <a:rPr lang="zh-CN" altLang="en-US" sz="2800" dirty="0">
                <a:latin typeface="微软雅黑" panose="020B0503020204020204" pitchFamily="34" charset="-122"/>
                <a:ea typeface="微软雅黑" panose="020B0503020204020204" pitchFamily="34" charset="-122"/>
              </a:rPr>
              <a:t>票据查验</a:t>
            </a:r>
            <a:endParaRPr lang="zh-CN" altLang="en-US" sz="2800" dirty="0">
              <a:latin typeface="微软雅黑" panose="020B0503020204020204" pitchFamily="34" charset="-122"/>
              <a:ea typeface="微软雅黑" panose="020B0503020204020204" pitchFamily="34" charset="-122"/>
            </a:endParaRPr>
          </a:p>
        </p:txBody>
      </p:sp>
      <p:sp>
        <p:nvSpPr>
          <p:cNvPr id="13315" name="文本占位符 8194"/>
          <p:cNvSpPr>
            <a:spLocks noGrp="1"/>
          </p:cNvSpPr>
          <p:nvPr>
            <p:ph idx="1"/>
          </p:nvPr>
        </p:nvSpPr>
        <p:spPr>
          <a:xfrm>
            <a:off x="457200" y="1098550"/>
            <a:ext cx="8229600" cy="998538"/>
          </a:xfrm>
          <a:ln/>
        </p:spPr>
        <p:txBody>
          <a:bodyPr vert="horz" wrap="square" lIns="91440" tIns="45720" rIns="91440" bIns="45720" anchor="t" anchorCtr="0"/>
          <a:p>
            <a:pPr marL="457200" indent="-457200" eaLnBrk="1" hangingPunct="1">
              <a:lnSpc>
                <a:spcPct val="110000"/>
              </a:lnSpc>
            </a:pPr>
            <a:r>
              <a:rPr lang="zh-CN" altLang="en-US" sz="2400" dirty="0">
                <a:latin typeface="微软雅黑" panose="020B0503020204020204" pitchFamily="34" charset="-122"/>
                <a:ea typeface="微软雅黑" panose="020B0503020204020204" pitchFamily="34" charset="-122"/>
              </a:rPr>
              <a:t>可通过福建省非税收入和财政票据公共服务平台查验电子票据，验证地址：http://220.160.52.215:8090/billcheck/html/index.html。</a:t>
            </a: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heckerboard(across)">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tags/tag1.xml><?xml version="1.0" encoding="utf-8"?>
<p:tagLst xmlns:p="http://schemas.openxmlformats.org/presentationml/2006/main">
  <p:tag name="REFSHAPE" val="389357132"/>
  <p:tag name="KSO_WM_UNIT_PLACING_PICTURE_USER_VIEWPORT" val="{&quot;height&quot;:6450,&quot;width&quot;:6450}"/>
</p:tagLst>
</file>

<file path=ppt/tags/tag2.xml><?xml version="1.0" encoding="utf-8"?>
<p:tagLst xmlns:p="http://schemas.openxmlformats.org/presentationml/2006/main">
  <p:tag name="KSO_WM_UNIT_PLACING_PICTURE_USER_VIEWPORT" val="{&quot;height&quot;:6710,&quot;width&quot;:3824}"/>
</p:tagLst>
</file>

<file path=ppt/tags/tag3.xml><?xml version="1.0" encoding="utf-8"?>
<p:tagLst xmlns:p="http://schemas.openxmlformats.org/presentationml/2006/main">
  <p:tag name="REFSHAPE" val="393296108"/>
  <p:tag name="KSO_WM_UNIT_PLACING_PICTURE_USER_VIEWPORT" val="{&quot;height&quot;:11235,&quot;width&quot;:7080}"/>
</p:tagLst>
</file>

<file path=ppt/tags/tag4.xml><?xml version="1.0" encoding="utf-8"?>
<p:tagLst xmlns:p="http://schemas.openxmlformats.org/presentationml/2006/main">
  <p:tag name="KSO_WPP_MARK_KEY" val="1102f6ee-b824-4c08-a54b-9cc29370605e"/>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2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3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736</Words>
  <Application>WPS 演示</Application>
  <PresentationFormat>全屏显示(4:3)</PresentationFormat>
  <Paragraphs>36</Paragraphs>
  <Slides>9</Slides>
  <Notes>1</Notes>
  <HiddenSlides>0</HiddenSlides>
  <MMClips>0</MMClips>
  <ScaleCrop>false</ScaleCrop>
  <HeadingPairs>
    <vt:vector size="6" baseType="variant">
      <vt:variant>
        <vt:lpstr>已用的字体</vt:lpstr>
      </vt:variant>
      <vt:variant>
        <vt:i4>10</vt:i4>
      </vt:variant>
      <vt:variant>
        <vt:lpstr>主题</vt:lpstr>
      </vt:variant>
      <vt:variant>
        <vt:i4>4</vt:i4>
      </vt:variant>
      <vt:variant>
        <vt:lpstr>幻灯片标题</vt:lpstr>
      </vt:variant>
      <vt:variant>
        <vt:i4>9</vt:i4>
      </vt:variant>
    </vt:vector>
  </HeadingPairs>
  <TitlesOfParts>
    <vt:vector size="23" baseType="lpstr">
      <vt:lpstr>Arial</vt:lpstr>
      <vt:lpstr>宋体</vt:lpstr>
      <vt:lpstr>Wingdings</vt:lpstr>
      <vt:lpstr>Calibri</vt:lpstr>
      <vt:lpstr>微软雅黑</vt:lpstr>
      <vt:lpstr>+mn-ea</vt:lpstr>
      <vt:lpstr>Segoe Print</vt:lpstr>
      <vt:lpstr>等线</vt:lpstr>
      <vt:lpstr>Times New Roman</vt:lpstr>
      <vt:lpstr>Arial Unicode MS</vt:lpstr>
      <vt:lpstr>默认设计模板</vt:lpstr>
      <vt:lpstr>1_默认设计模板</vt:lpstr>
      <vt:lpstr>2_默认设计模板</vt:lpstr>
      <vt:lpstr>3_默认设计模板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www.xunchi.com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林秋波</dc:creator>
  <cp:lastModifiedBy>四川自考网</cp:lastModifiedBy>
  <cp:revision>87</cp:revision>
  <dcterms:created xsi:type="dcterms:W3CDTF">2015-09-06T07:00:40Z</dcterms:created>
  <dcterms:modified xsi:type="dcterms:W3CDTF">2022-10-25T09:18:14Z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2052-11.1.0.12598</vt:lpwstr>
  </property>
  <property fmtid="{D5CDD505-2E9C-101B-9397-08002B2CF9AE}" pid="3" name="ICV">
    <vt:lpwstr>5F3519B195924BB7A2F34716AD328EFB</vt:lpwstr>
  </property>
</Properties>
</file>